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4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67" r:id="rId6"/>
    <p:sldId id="263" r:id="rId7"/>
    <p:sldId id="264" r:id="rId8"/>
    <p:sldId id="259" r:id="rId9"/>
    <p:sldId id="269" r:id="rId10"/>
    <p:sldId id="260" r:id="rId11"/>
    <p:sldId id="261" r:id="rId12"/>
    <p:sldId id="262" r:id="rId13"/>
    <p:sldId id="266" r:id="rId14"/>
    <p:sldId id="265" r:id="rId15"/>
    <p:sldId id="268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3A5"/>
    <a:srgbClr val="96B426"/>
    <a:srgbClr val="B6D63A"/>
    <a:srgbClr val="FFFFFF"/>
    <a:srgbClr val="8A8D92"/>
    <a:srgbClr val="AAACAF"/>
    <a:srgbClr val="164C4B"/>
    <a:srgbClr val="D2B400"/>
    <a:srgbClr val="FFE01E"/>
    <a:srgbClr val="F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2" autoAdjust="0"/>
  </p:normalViewPr>
  <p:slideViewPr>
    <p:cSldViewPr snapToGrid="0">
      <p:cViewPr varScale="1">
        <p:scale>
          <a:sx n="108" d="100"/>
          <a:sy n="108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6617-21DA-4B73-A04F-C6755FE0654F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AC9EE-C2D7-4C2B-AF8B-0B6CB042D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3760564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bc.co.uk/news/business-36321826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students’ attention to the logos at the bottom.</a:t>
            </a:r>
          </a:p>
          <a:p>
            <a:r>
              <a:rPr lang="en-GB" dirty="0"/>
              <a:t>The ppt has been provided by SCC</a:t>
            </a:r>
          </a:p>
          <a:p>
            <a:r>
              <a:rPr lang="en-GB" dirty="0"/>
              <a:t>We will be using </a:t>
            </a:r>
            <a:r>
              <a:rPr lang="en-GB" dirty="0" err="1"/>
              <a:t>icanbea</a:t>
            </a:r>
            <a:r>
              <a:rPr lang="en-GB" dirty="0"/>
              <a:t> to support Insight into Industry</a:t>
            </a:r>
          </a:p>
          <a:p>
            <a:r>
              <a:rPr lang="en-GB" dirty="0"/>
              <a:t>Information given throughout about the world of work is provided by our LEP – Local enterprise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3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26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9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0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3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00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02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1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main skills being asked for by employers.</a:t>
            </a:r>
          </a:p>
          <a:p>
            <a:r>
              <a:rPr lang="en-GB" dirty="0"/>
              <a:t>What do we mean by ‘transferrable’ skills?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3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begin (or continue) your journey into what might be your future we are going to look at the following sectors by carrying out some research</a:t>
            </a:r>
          </a:p>
          <a:p>
            <a:endParaRPr lang="en-GB" dirty="0"/>
          </a:p>
          <a:p>
            <a:r>
              <a:rPr lang="en-GB" dirty="0"/>
              <a:t>Construction and the Built Environment</a:t>
            </a:r>
          </a:p>
          <a:p>
            <a:r>
              <a:rPr lang="en-GB" dirty="0"/>
              <a:t>Energy</a:t>
            </a:r>
          </a:p>
          <a:p>
            <a:r>
              <a:rPr lang="en-GB" dirty="0"/>
              <a:t>Financial Services</a:t>
            </a:r>
          </a:p>
          <a:p>
            <a:r>
              <a:rPr lang="en-GB" dirty="0"/>
              <a:t>ICT and Computing</a:t>
            </a:r>
          </a:p>
          <a:p>
            <a:r>
              <a:rPr lang="en-GB" dirty="0"/>
              <a:t>Public Services which includes Health &amp; Social Care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33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looking at job roles consider what the entrance qualifications are and whether a work placement or volunteering in the sector would be beneficial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4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14056"/>
          </a:xfrm>
        </p:spPr>
        <p:txBody>
          <a:bodyPr/>
          <a:lstStyle/>
          <a:p>
            <a:r>
              <a:rPr lang="en-US" dirty="0"/>
              <a:t>Ipswich is home to 15685 businesses. Out of the estimated 1658, 636 new companies have been created in the city so far this year.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148719" y="8300492"/>
            <a:ext cx="2971800" cy="458787"/>
          </a:xfrm>
        </p:spPr>
        <p:txBody>
          <a:bodyPr/>
          <a:lstStyle/>
          <a:p>
            <a:r>
              <a:rPr lang="en-GB" dirty="0"/>
              <a:t>Explain qualifications level 2 &amp; 3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49B965D-7658-4B0E-9339-E88E4F2EA9F1}"/>
              </a:ext>
            </a:extLst>
          </p:cNvPr>
          <p:cNvSpPr txBox="1"/>
          <p:nvPr/>
        </p:nvSpPr>
        <p:spPr>
          <a:xfrm>
            <a:off x="685779" y="5098177"/>
            <a:ext cx="24112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3D printing technician </a:t>
            </a:r>
          </a:p>
          <a:p>
            <a:r>
              <a:rPr lang="en-GB" sz="1200" dirty="0"/>
              <a:t>Agroecologist</a:t>
            </a:r>
          </a:p>
          <a:p>
            <a:r>
              <a:rPr lang="en-GB" sz="1200" dirty="0"/>
              <a:t>Agri-tech scientist</a:t>
            </a:r>
          </a:p>
          <a:p>
            <a:r>
              <a:rPr lang="en-GB" sz="1200" dirty="0"/>
              <a:t>App developer</a:t>
            </a:r>
          </a:p>
          <a:p>
            <a:r>
              <a:rPr lang="en-GB" sz="1200" dirty="0"/>
              <a:t>Big data analyst</a:t>
            </a:r>
          </a:p>
          <a:p>
            <a:r>
              <a:rPr lang="en-GB" sz="1200" dirty="0"/>
              <a:t>Bio-engineer</a:t>
            </a:r>
          </a:p>
          <a:p>
            <a:r>
              <a:rPr lang="en-GB" sz="1200" dirty="0"/>
              <a:t>Carbon solutions manage</a:t>
            </a:r>
          </a:p>
          <a:p>
            <a:r>
              <a:rPr lang="en-GB" sz="1200" dirty="0"/>
              <a:t>Cloud services specialist</a:t>
            </a:r>
          </a:p>
          <a:p>
            <a:r>
              <a:rPr lang="en-GB" sz="1200" dirty="0"/>
              <a:t>Commercial space pilot</a:t>
            </a:r>
          </a:p>
          <a:p>
            <a:r>
              <a:rPr lang="en-GB" sz="1200" dirty="0"/>
              <a:t>Cyber security expert</a:t>
            </a:r>
          </a:p>
          <a:p>
            <a:r>
              <a:rPr lang="en-GB" sz="1200" dirty="0"/>
              <a:t>Data Broker</a:t>
            </a:r>
          </a:p>
          <a:p>
            <a:r>
              <a:rPr lang="en-GB" sz="1200" dirty="0"/>
              <a:t>Data scientist</a:t>
            </a:r>
          </a:p>
          <a:p>
            <a:r>
              <a:rPr lang="en-GB" sz="1200" dirty="0"/>
              <a:t>Digital project manager</a:t>
            </a:r>
          </a:p>
          <a:p>
            <a:r>
              <a:rPr lang="en-GB" sz="1200" dirty="0"/>
              <a:t>Digital content curator</a:t>
            </a:r>
          </a:p>
          <a:p>
            <a:r>
              <a:rPr lang="en-GB" sz="1200" dirty="0"/>
              <a:t>Drone operator</a:t>
            </a:r>
          </a:p>
          <a:p>
            <a:r>
              <a:rPr lang="en-GB" sz="1200" dirty="0"/>
              <a:t>Driverless vehicle technician</a:t>
            </a:r>
          </a:p>
          <a:p>
            <a:endParaRPr lang="en-GB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DFD501C-032D-405F-99C9-071DDB15FDD7}"/>
              </a:ext>
            </a:extLst>
          </p:cNvPr>
          <p:cNvSpPr txBox="1"/>
          <p:nvPr/>
        </p:nvSpPr>
        <p:spPr>
          <a:xfrm>
            <a:off x="3685784" y="5098177"/>
            <a:ext cx="2486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E Commerce Manager</a:t>
            </a:r>
          </a:p>
          <a:p>
            <a:r>
              <a:rPr lang="en-GB" sz="1200" dirty="0"/>
              <a:t>Ethical hacker</a:t>
            </a:r>
          </a:p>
          <a:p>
            <a:r>
              <a:rPr lang="en-GB" sz="1200" dirty="0"/>
              <a:t>Gene counsellor</a:t>
            </a:r>
          </a:p>
          <a:p>
            <a:r>
              <a:rPr lang="en-GB" sz="1200" dirty="0"/>
              <a:t>Genomic researcher</a:t>
            </a:r>
          </a:p>
          <a:p>
            <a:r>
              <a:rPr lang="en-GB" sz="1200" dirty="0"/>
              <a:t>GPS expert</a:t>
            </a:r>
          </a:p>
          <a:p>
            <a:r>
              <a:rPr lang="en-GB" sz="1200" dirty="0"/>
              <a:t>Haptic programmer</a:t>
            </a:r>
          </a:p>
          <a:p>
            <a:r>
              <a:rPr lang="en-GB" sz="1200" dirty="0"/>
              <a:t>Head of PPC (pay per click)</a:t>
            </a:r>
          </a:p>
          <a:p>
            <a:r>
              <a:rPr lang="en-GB" sz="1200" dirty="0"/>
              <a:t>MOOC course developer</a:t>
            </a:r>
          </a:p>
          <a:p>
            <a:r>
              <a:rPr lang="en-GB" sz="1200" dirty="0"/>
              <a:t>Professional blogger/vlogger</a:t>
            </a:r>
          </a:p>
          <a:p>
            <a:r>
              <a:rPr lang="en-GB" sz="1200" dirty="0"/>
              <a:t>Robotics engineer</a:t>
            </a:r>
          </a:p>
          <a:p>
            <a:r>
              <a:rPr lang="en-GB" sz="1200" dirty="0"/>
              <a:t>Smart meter fitter</a:t>
            </a:r>
          </a:p>
          <a:p>
            <a:r>
              <a:rPr lang="en-GB" sz="1200" dirty="0"/>
              <a:t>SEO specialist</a:t>
            </a:r>
          </a:p>
          <a:p>
            <a:r>
              <a:rPr lang="en-GB" sz="1200" dirty="0"/>
              <a:t>SFX/VFX artist</a:t>
            </a:r>
          </a:p>
          <a:p>
            <a:r>
              <a:rPr lang="en-GB" sz="1200" dirty="0"/>
              <a:t>Space tourism adviser</a:t>
            </a:r>
          </a:p>
          <a:p>
            <a:r>
              <a:rPr lang="en-GB" sz="1200" dirty="0"/>
              <a:t>VR engineer</a:t>
            </a:r>
          </a:p>
          <a:p>
            <a:r>
              <a:rPr lang="en-GB" sz="1200" dirty="0"/>
              <a:t>You Tuber</a:t>
            </a:r>
          </a:p>
        </p:txBody>
      </p:sp>
    </p:spTree>
    <p:extLst>
      <p:ext uri="{BB962C8B-B14F-4D97-AF65-F5344CB8AC3E}">
        <p14:creationId xmlns:p14="http://schemas.microsoft.com/office/powerpoint/2010/main" val="1316630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2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to suggest who might be working these ways and what are the pros and cons?</a:t>
            </a:r>
          </a:p>
          <a:p>
            <a:endParaRPr lang="en-GB" dirty="0"/>
          </a:p>
          <a:p>
            <a:pPr fontAlgn="base"/>
            <a:r>
              <a:rPr lang="en-GB" dirty="0"/>
              <a:t>The gig economy = </a:t>
            </a:r>
            <a:r>
              <a:rPr lang="en-US" dirty="0"/>
              <a:t>workers in the gig economy are classed as independent contractors.</a:t>
            </a:r>
          </a:p>
          <a:p>
            <a:pPr fontAlgn="base"/>
            <a:r>
              <a:rPr lang="en-US" dirty="0"/>
              <a:t>That means they have no protection against unfair dismissal, no right to redundancy payments, and no right to receive the national minimum wage, paid holiday or sickness pay.</a:t>
            </a:r>
          </a:p>
          <a:p>
            <a:pPr fontAlgn="base"/>
            <a:r>
              <a:rPr lang="en-US" dirty="0"/>
              <a:t>In the gig economy, instead of a regular wage, workers get paid for the "gigs" they do, such as a food delivery or a car journey. </a:t>
            </a:r>
          </a:p>
          <a:p>
            <a:pPr fontAlgn="base"/>
            <a:r>
              <a:rPr lang="en-US" dirty="0"/>
              <a:t>In the UK it's estimated that </a:t>
            </a:r>
            <a:r>
              <a:rPr lang="en-US" b="1" dirty="0">
                <a:hlinkClick r:id="rId3"/>
              </a:rPr>
              <a:t>five million people</a:t>
            </a:r>
            <a:r>
              <a:rPr lang="en-US" dirty="0"/>
              <a:t> are employed in this type of capacity.</a:t>
            </a:r>
          </a:p>
          <a:p>
            <a:pPr fontAlgn="base"/>
            <a:r>
              <a:rPr lang="en-US" dirty="0"/>
              <a:t>Jobs include couriers, ride-hailing drivers and </a:t>
            </a:r>
            <a:r>
              <a:rPr lang="en-US" b="1" dirty="0">
                <a:hlinkClick r:id="rId4"/>
              </a:rPr>
              <a:t>video producers.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4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the sectors/industries</a:t>
            </a:r>
          </a:p>
          <a:p>
            <a:r>
              <a:rPr lang="en-GB" dirty="0"/>
              <a:t>We are going to look at the next 5 more closely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5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people are self-employed?</a:t>
            </a:r>
          </a:p>
          <a:p>
            <a:r>
              <a:rPr lang="en-GB" dirty="0"/>
              <a:t>How many new jobs are there in the east of England each year?</a:t>
            </a:r>
          </a:p>
          <a:p>
            <a:r>
              <a:rPr lang="en-GB" dirty="0"/>
              <a:t>What is the future?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0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in demand?</a:t>
            </a:r>
          </a:p>
          <a:p>
            <a:r>
              <a:rPr lang="en-GB" dirty="0"/>
              <a:t>Is  Suffolk the largest Centre for Energy in the UK?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in demand? Why do you think you need modern language skills?</a:t>
            </a:r>
          </a:p>
          <a:p>
            <a:r>
              <a:rPr lang="en-GB" dirty="0"/>
              <a:t>What is the future?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1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different careers are there in H&amp;SC?</a:t>
            </a:r>
          </a:p>
          <a:p>
            <a:r>
              <a:rPr lang="en-GB" dirty="0"/>
              <a:t>Who are in demand?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0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jobs are in demand?</a:t>
            </a:r>
          </a:p>
          <a:p>
            <a:r>
              <a:rPr lang="en-GB" dirty="0"/>
              <a:t>Is this a major growth sector for Suffolk?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5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3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6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4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7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6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0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3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1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9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6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99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2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2.wmf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.png"/><Relationship Id="rId18" Type="http://schemas.openxmlformats.org/officeDocument/2006/relationships/image" Target="../media/image23.png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2.png"/><Relationship Id="rId7" Type="http://schemas.openxmlformats.org/officeDocument/2006/relationships/image" Target="../media/image2.wmf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8.pn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23" Type="http://schemas.openxmlformats.org/officeDocument/2006/relationships/image" Target="../media/image21.png"/><Relationship Id="rId28" Type="http://schemas.openxmlformats.org/officeDocument/2006/relationships/image" Target="../media/image12.png"/><Relationship Id="rId10" Type="http://schemas.openxmlformats.org/officeDocument/2006/relationships/image" Target="../media/image6.png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5.png"/><Relationship Id="rId14" Type="http://schemas.openxmlformats.org/officeDocument/2006/relationships/image" Target="../media/image26.png"/><Relationship Id="rId22" Type="http://schemas.openxmlformats.org/officeDocument/2006/relationships/image" Target="../media/image24.png"/><Relationship Id="rId27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4" Type="http://schemas.openxmlformats.org/officeDocument/2006/relationships/hyperlink" Target="http://www.suffolklocaloffer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png"/><Relationship Id="rId11" Type="http://schemas.openxmlformats.org/officeDocument/2006/relationships/hyperlink" Target="https://www.trinityparkevents.co.uk/our-events/suffolk-skills-careers-festival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Relationship Id="rId1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2.png"/><Relationship Id="rId5" Type="http://schemas.openxmlformats.org/officeDocument/2006/relationships/image" Target="../media/image2.wmf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742B86-1FAC-4022-9736-952CEB73E2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16">
            <a:off x="11247908" y="575197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312" y="1581239"/>
            <a:ext cx="7069376" cy="2414609"/>
          </a:xfrm>
        </p:spPr>
        <p:txBody>
          <a:bodyPr anchor="b">
            <a:normAutofit/>
          </a:bodyPr>
          <a:lstStyle/>
          <a:p>
            <a:pPr algn="ctr"/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Work &amp; Skills in Suffolk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055" y="3981633"/>
            <a:ext cx="6183889" cy="654485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Information for young people aged 11-19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4B82810-8586-404C-B042-9829710B2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02718"/>
              </p:ext>
            </p:extLst>
          </p:nvPr>
        </p:nvGraphicFramePr>
        <p:xfrm>
          <a:off x="157018" y="6244476"/>
          <a:ext cx="2595418" cy="52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018" y="6244476"/>
                        <a:ext cx="2595418" cy="52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E5F505-92E7-4F86-8565-79A2A0F42A1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377">
            <a:off x="10366773" y="29851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3757B65-1534-4718-84D5-6EDAF3566C8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11">
            <a:off x="11191192" y="160332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C9D521-AAE9-42B6-BF24-6BA3967BE31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409">
            <a:off x="10427453" y="1214941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F43295C-D55E-4599-AA28-467E307DF87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11241006" y="1188591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9AA2BFD-46FC-4A72-B986-010A297306C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593">
            <a:off x="10366772" y="2162299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1E96EC-4CBC-404B-8BF9-706B64CACE1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58">
            <a:off x="11203454" y="215234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3B768D-C16C-416F-B3F6-6701F36932B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55">
            <a:off x="10406350" y="3107909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E8485-04D6-444C-80F4-71004272A867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97">
            <a:off x="11255804" y="3056252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869FEB0-1A96-4863-8676-C9FB4AC083F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312">
            <a:off x="10350502" y="4019036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50001-2E59-4B37-BD2D-386113283455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833">
            <a:off x="11215772" y="395002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4ECCF15-C805-48B9-8AD4-E2CA40D9AA64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4">
            <a:off x="10357091" y="485402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B58DADA-2415-497F-932A-8F93432217B7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7">
            <a:off x="11215771" y="4852742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96A6AD-35F6-4566-889D-EBB7DFB67498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140">
            <a:off x="10331526" y="5713623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73122E42-48C1-44A0-B3D2-0E7C6C9BF07E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8635682" y="585271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044A15-3DD2-4E25-AB4B-178239312056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7828447" y="5896859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7405C6AC-3E2B-4FE8-A687-24D8B4068EBB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65">
            <a:off x="6938662" y="5914166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AE260A7-5FEF-4F49-B564-354913704F36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63">
            <a:off x="6008558" y="5921665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88E5B113-ED7E-4D9E-AA9B-5F97A5D8EBF3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49" y="5092683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1B6164F-3A8F-43C6-854D-455F522E31BA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370">
            <a:off x="6779094" y="505404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FC6FEAF9-5D45-43E8-A452-1952339C1D0A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653">
            <a:off x="7633681" y="5022598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C4D871-22BB-428F-9DC5-765110C8DD0C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851">
            <a:off x="8508317" y="4943028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2FF025E4-7859-459F-8A25-A878CB60D3DF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66">
            <a:off x="9404709" y="4963735"/>
            <a:ext cx="784800" cy="78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DCED4F-B83F-4C9F-A73C-E3289F93F39D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318">
            <a:off x="9493472" y="585271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688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3098"/>
            <a:ext cx="8640000" cy="720000"/>
          </a:xfrm>
          <a:solidFill>
            <a:srgbClr val="EE0690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Creative Industries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5742578"/>
            <a:ext cx="12191999" cy="450000"/>
          </a:xfrm>
          <a:prstGeom prst="rect">
            <a:avLst/>
          </a:prstGeom>
          <a:solidFill>
            <a:srgbClr val="EE069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2000" tIns="108000" rIns="72000" bIns="108000" rtlCol="0" anchor="t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>
                <a:solidFill>
                  <a:srgbClr val="FFFFFF"/>
                </a:solidFill>
              </a:rPr>
              <a:t>Design | Fashion | Gaming | Film | TV | Marketing | Graphic Design | Drama | Music | Art 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2502" y="3820263"/>
            <a:ext cx="780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E0690"/>
                </a:solidFill>
              </a:rPr>
              <a:t>Games Designers </a:t>
            </a:r>
            <a:r>
              <a:rPr lang="en-GB" b="1" dirty="0">
                <a:solidFill>
                  <a:srgbClr val="EE0690"/>
                </a:solidFill>
              </a:rPr>
              <a:t>|</a:t>
            </a:r>
            <a:r>
              <a:rPr lang="en-GB" dirty="0">
                <a:solidFill>
                  <a:srgbClr val="EE0690"/>
                </a:solidFill>
              </a:rPr>
              <a:t> Digital Special Effects experts</a:t>
            </a:r>
            <a:r>
              <a:rPr lang="en-GB" b="1" dirty="0">
                <a:solidFill>
                  <a:srgbClr val="EE0690"/>
                </a:solidFill>
              </a:rPr>
              <a:t> | </a:t>
            </a:r>
            <a:r>
              <a:rPr lang="en-GB" dirty="0">
                <a:solidFill>
                  <a:srgbClr val="EE0690"/>
                </a:solidFill>
              </a:rPr>
              <a:t>Animators </a:t>
            </a:r>
            <a:r>
              <a:rPr lang="en-GB" b="1" dirty="0">
                <a:solidFill>
                  <a:srgbClr val="EE0690"/>
                </a:solidFill>
              </a:rPr>
              <a:t>|</a:t>
            </a:r>
            <a:r>
              <a:rPr lang="en-GB" dirty="0">
                <a:solidFill>
                  <a:srgbClr val="EE0690"/>
                </a:solidFill>
              </a:rPr>
              <a:t> Film and TV production roles…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1579" y="4881151"/>
            <a:ext cx="46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E0690"/>
                </a:solidFill>
              </a:rPr>
              <a:t>Digital </a:t>
            </a:r>
            <a:r>
              <a:rPr lang="en-GB" b="1" dirty="0" err="1">
                <a:solidFill>
                  <a:srgbClr val="EE0690"/>
                </a:solidFill>
              </a:rPr>
              <a:t>Digital</a:t>
            </a:r>
            <a:r>
              <a:rPr lang="en-GB" b="1" dirty="0">
                <a:solidFill>
                  <a:srgbClr val="EE0690"/>
                </a:solidFill>
              </a:rPr>
              <a:t> </a:t>
            </a:r>
            <a:r>
              <a:rPr lang="en-GB" b="1" dirty="0" err="1">
                <a:solidFill>
                  <a:srgbClr val="EE0690"/>
                </a:solidFill>
              </a:rPr>
              <a:t>Digital</a:t>
            </a:r>
            <a:r>
              <a:rPr lang="en-GB" b="1" dirty="0">
                <a:solidFill>
                  <a:srgbClr val="EE069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16161" y="1717854"/>
            <a:ext cx="6689477" cy="1711146"/>
            <a:chOff x="1890559" y="1377591"/>
            <a:chExt cx="6689477" cy="1711146"/>
          </a:xfrm>
        </p:grpSpPr>
        <p:sp>
          <p:nvSpPr>
            <p:cNvPr id="7" name="TextBox 6"/>
            <p:cNvSpPr txBox="1"/>
            <p:nvPr/>
          </p:nvSpPr>
          <p:spPr>
            <a:xfrm>
              <a:off x="1890559" y="1377591"/>
              <a:ext cx="3635493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EE0690"/>
                  </a:solidFill>
                </a:rPr>
                <a:t>Major growth sector </a:t>
              </a:r>
              <a:r>
                <a:rPr lang="en-GB" sz="2000" dirty="0">
                  <a:solidFill>
                    <a:srgbClr val="EE0690"/>
                  </a:solidFill>
                </a:rPr>
                <a:t>in Suffolk</a:t>
              </a:r>
            </a:p>
            <a:p>
              <a:r>
                <a:rPr lang="en-GB" sz="2500" b="1" i="1" dirty="0">
                  <a:solidFill>
                    <a:srgbClr val="EE0690"/>
                  </a:solidFill>
                </a:rPr>
                <a:t>2million</a:t>
              </a:r>
              <a:r>
                <a:rPr lang="en-GB" sz="2000" b="1" dirty="0">
                  <a:solidFill>
                    <a:srgbClr val="EE0690"/>
                  </a:solidFill>
                </a:rPr>
                <a:t> </a:t>
              </a:r>
              <a:r>
                <a:rPr lang="en-GB" sz="2000" dirty="0">
                  <a:solidFill>
                    <a:srgbClr val="EE0690"/>
                  </a:solidFill>
                </a:rPr>
                <a:t>jobs in the industry in UK </a:t>
              </a:r>
              <a:r>
                <a:rPr lang="en-GB" sz="2500" b="1" i="1" dirty="0">
                  <a:solidFill>
                    <a:srgbClr val="EE0690"/>
                  </a:solidFill>
                </a:rPr>
                <a:t>75% </a:t>
              </a:r>
              <a:r>
                <a:rPr lang="en-GB" sz="2000" dirty="0">
                  <a:solidFill>
                    <a:srgbClr val="EE0690"/>
                  </a:solidFill>
                </a:rPr>
                <a:t>outside London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8235" y="1384930"/>
              <a:ext cx="2971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EE0690"/>
                  </a:solidFill>
                </a:rPr>
                <a:t>Developing new jobs faster than any other industry</a:t>
              </a: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5526052" y="1386703"/>
              <a:ext cx="0" cy="1702034"/>
            </a:xfrm>
            <a:prstGeom prst="line">
              <a:avLst/>
            </a:prstGeom>
            <a:ln w="38100">
              <a:solidFill>
                <a:srgbClr val="EE069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3185C2-84D1-4837-AE74-22FAF4EC4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B15F441-66CF-471B-977D-0BCB6838CD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91214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Wave 19">
            <a:extLst>
              <a:ext uri="{FF2B5EF4-FFF2-40B4-BE49-F238E27FC236}">
                <a16:creationId xmlns:a16="http://schemas.microsoft.com/office/drawing/2014/main" id="{62685EED-2FA1-4E95-A2A4-A59AC8426173}"/>
              </a:ext>
            </a:extLst>
          </p:cNvPr>
          <p:cNvSpPr/>
          <p:nvPr/>
        </p:nvSpPr>
        <p:spPr>
          <a:xfrm rot="21173547">
            <a:off x="1637344" y="1763780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EE0690"/>
          </a:solidFill>
          <a:ln>
            <a:solidFill>
              <a:srgbClr val="EE0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E6BBF0C2-680C-465E-ABD3-ABB2F674D9B9}"/>
              </a:ext>
            </a:extLst>
          </p:cNvPr>
          <p:cNvSpPr/>
          <p:nvPr/>
        </p:nvSpPr>
        <p:spPr>
          <a:xfrm rot="21173547">
            <a:off x="1591345" y="473306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EE0690"/>
          </a:solidFill>
          <a:ln>
            <a:solidFill>
              <a:srgbClr val="EE0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2" name="Wave 21">
            <a:extLst>
              <a:ext uri="{FF2B5EF4-FFF2-40B4-BE49-F238E27FC236}">
                <a16:creationId xmlns:a16="http://schemas.microsoft.com/office/drawing/2014/main" id="{FC20DA71-BB09-4920-8F72-3BB596709E88}"/>
              </a:ext>
            </a:extLst>
          </p:cNvPr>
          <p:cNvSpPr/>
          <p:nvPr/>
        </p:nvSpPr>
        <p:spPr>
          <a:xfrm rot="21173547">
            <a:off x="1608009" y="384511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EE0690"/>
          </a:solidFill>
          <a:ln>
            <a:solidFill>
              <a:srgbClr val="EE0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42757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681" y="409120"/>
            <a:ext cx="8640000" cy="720000"/>
          </a:xfrm>
          <a:solidFill>
            <a:srgbClr val="BD254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Manufacturing and Engineering</a:t>
            </a:r>
          </a:p>
        </p:txBody>
      </p:sp>
      <p:sp>
        <p:nvSpPr>
          <p:cNvPr id="6" name="Oval 5"/>
          <p:cNvSpPr/>
          <p:nvPr/>
        </p:nvSpPr>
        <p:spPr>
          <a:xfrm rot="684883">
            <a:off x="9902644" y="2333012"/>
            <a:ext cx="2175630" cy="1366719"/>
          </a:xfrm>
          <a:prstGeom prst="ellipse">
            <a:avLst/>
          </a:prstGeom>
          <a:solidFill>
            <a:srgbClr val="8E55A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Desperately seeking girls!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7257" y="1539043"/>
            <a:ext cx="7386979" cy="2188685"/>
            <a:chOff x="1445310" y="1410666"/>
            <a:chExt cx="6700806" cy="2188685"/>
          </a:xfrm>
        </p:grpSpPr>
        <p:sp>
          <p:nvSpPr>
            <p:cNvPr id="9" name="TextBox 8"/>
            <p:cNvSpPr txBox="1"/>
            <p:nvPr/>
          </p:nvSpPr>
          <p:spPr>
            <a:xfrm>
              <a:off x="1445310" y="1411928"/>
              <a:ext cx="3609338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8E55A3"/>
                  </a:solidFill>
                </a:rPr>
                <a:t>35,000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000" dirty="0">
                  <a:solidFill>
                    <a:srgbClr val="8E55A3"/>
                  </a:solidFill>
                </a:rPr>
                <a:t>employed in advanced manufacturing in Suffolk</a:t>
              </a:r>
            </a:p>
            <a:p>
              <a:r>
                <a:rPr lang="en-GB" sz="2500" b="1" dirty="0">
                  <a:solidFill>
                    <a:srgbClr val="8E55A3"/>
                  </a:solidFill>
                </a:rPr>
                <a:t>203,000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000" dirty="0">
                  <a:solidFill>
                    <a:srgbClr val="8E55A3"/>
                  </a:solidFill>
                </a:rPr>
                <a:t>people in the UK with Level 3+ engineering skills will be needed every year to meet demand through to 2024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08518" y="1410666"/>
              <a:ext cx="293759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8E55A3"/>
                  </a:solidFill>
                </a:rPr>
                <a:t>Engineering generated </a:t>
              </a:r>
              <a:r>
                <a:rPr lang="en-GB" sz="2500" b="1" dirty="0">
                  <a:solidFill>
                    <a:srgbClr val="8E55A3"/>
                  </a:solidFill>
                </a:rPr>
                <a:t>23%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000" dirty="0">
                  <a:solidFill>
                    <a:srgbClr val="8E55A3"/>
                  </a:solidFill>
                </a:rPr>
                <a:t>of the UK’s turnover in 2018 which is worth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500" b="1" dirty="0">
                  <a:solidFill>
                    <a:srgbClr val="8E55A3"/>
                  </a:solidFill>
                </a:rPr>
                <a:t>£1.23trillion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4988396" y="1430800"/>
              <a:ext cx="0" cy="2168551"/>
            </a:xfrm>
            <a:prstGeom prst="line">
              <a:avLst/>
            </a:prstGeom>
            <a:ln w="38100">
              <a:solidFill>
                <a:srgbClr val="8E55A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8E55A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IT Skills | Digital design | motor sport | aerospace | clean tech | innovation | consumer electronics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4968" y="3727728"/>
            <a:ext cx="802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E55A3"/>
                </a:solidFill>
              </a:rPr>
              <a:t>Young people researching and designing new products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Physics students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double the number of apprentices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4968" y="4562880"/>
            <a:ext cx="802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E55A3"/>
                </a:solidFill>
              </a:rPr>
              <a:t>Precision engineering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 clean tech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 err="1">
                <a:solidFill>
                  <a:srgbClr val="8E55A3"/>
                </a:solidFill>
              </a:rPr>
              <a:t>agri</a:t>
            </a:r>
            <a:r>
              <a:rPr lang="en-GB" dirty="0">
                <a:solidFill>
                  <a:srgbClr val="8E55A3"/>
                </a:solidFill>
              </a:rPr>
              <a:t>-tech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food processing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marine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 advanced technology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aviation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 bio-med technology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CFB5D66-2209-4344-B54F-59FD98EAB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DDD8AF7B-0281-4899-B1B4-55F7EF5DAE8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44">
            <a:off x="1734446" y="233222"/>
            <a:ext cx="108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6FF2AAF-E5E5-4463-81B3-11925BBA334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813">
            <a:off x="10631587" y="279810"/>
            <a:ext cx="108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Wave 17">
            <a:extLst>
              <a:ext uri="{FF2B5EF4-FFF2-40B4-BE49-F238E27FC236}">
                <a16:creationId xmlns:a16="http://schemas.microsoft.com/office/drawing/2014/main" id="{721DCFFA-BB5A-44CF-8B8E-555F18B37F20}"/>
              </a:ext>
            </a:extLst>
          </p:cNvPr>
          <p:cNvSpPr/>
          <p:nvPr/>
        </p:nvSpPr>
        <p:spPr>
          <a:xfrm rot="21173547">
            <a:off x="1809479" y="1623729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D254A"/>
          </a:solidFill>
          <a:ln>
            <a:solidFill>
              <a:srgbClr val="BD2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407456CF-D7C7-4C1C-AB35-F1DAF6EB560A}"/>
              </a:ext>
            </a:extLst>
          </p:cNvPr>
          <p:cNvSpPr/>
          <p:nvPr/>
        </p:nvSpPr>
        <p:spPr>
          <a:xfrm rot="21173547">
            <a:off x="1763480" y="4593014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D254A"/>
          </a:solidFill>
          <a:ln>
            <a:solidFill>
              <a:srgbClr val="BD2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9FF8D5C0-7714-4EBA-B03F-BE045915B699}"/>
              </a:ext>
            </a:extLst>
          </p:cNvPr>
          <p:cNvSpPr/>
          <p:nvPr/>
        </p:nvSpPr>
        <p:spPr>
          <a:xfrm rot="21173547">
            <a:off x="1780144" y="3705063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D254A"/>
          </a:solidFill>
          <a:ln>
            <a:solidFill>
              <a:srgbClr val="BD2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106505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488100"/>
            <a:ext cx="8640000" cy="720000"/>
          </a:xfrm>
          <a:solidFill>
            <a:srgbClr val="77743C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Agricultural, Food &amp; Drink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42578"/>
            <a:ext cx="12191999" cy="450000"/>
          </a:xfrm>
          <a:prstGeom prst="rect">
            <a:avLst/>
          </a:prstGeom>
          <a:solidFill>
            <a:srgbClr val="77743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2000" tIns="108000" rIns="72000" bIns="108000" rtlCol="0" anchor="t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>
                <a:solidFill>
                  <a:srgbClr val="FFFFFF"/>
                </a:solidFill>
              </a:rPr>
              <a:t>Grow it | invent a recipe | make it | taste it | quality control | pack and distribute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658" y="3713006"/>
            <a:ext cx="768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7743C"/>
                </a:solidFill>
              </a:rPr>
              <a:t>Young people needed to join the food and drink sector </a:t>
            </a:r>
            <a:r>
              <a:rPr lang="en-GB" b="1" dirty="0">
                <a:solidFill>
                  <a:srgbClr val="77743C"/>
                </a:solidFill>
              </a:rPr>
              <a:t>|</a:t>
            </a:r>
            <a:r>
              <a:rPr lang="en-GB" dirty="0">
                <a:solidFill>
                  <a:srgbClr val="77743C"/>
                </a:solidFill>
              </a:rPr>
              <a:t> Food technologists </a:t>
            </a:r>
            <a:r>
              <a:rPr lang="en-GB" b="1" dirty="0">
                <a:solidFill>
                  <a:srgbClr val="77743C"/>
                </a:solidFill>
              </a:rPr>
              <a:t>|</a:t>
            </a:r>
            <a:r>
              <a:rPr lang="en-GB" dirty="0">
                <a:solidFill>
                  <a:srgbClr val="77743C"/>
                </a:solidFill>
              </a:rPr>
              <a:t> quality technicians</a:t>
            </a:r>
            <a:r>
              <a:rPr lang="en-GB" b="1" dirty="0">
                <a:solidFill>
                  <a:srgbClr val="77743C"/>
                </a:solidFill>
              </a:rPr>
              <a:t> | </a:t>
            </a:r>
            <a:r>
              <a:rPr lang="en-GB" dirty="0">
                <a:solidFill>
                  <a:srgbClr val="77743C"/>
                </a:solidFill>
              </a:rPr>
              <a:t>microbial scientist and lots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3658" y="4667899"/>
            <a:ext cx="717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7743C"/>
                </a:solidFill>
              </a:rPr>
              <a:t>New roles for social responsibility and sustainability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10136" y="1608393"/>
            <a:ext cx="8426990" cy="1557455"/>
            <a:chOff x="1781452" y="1329143"/>
            <a:chExt cx="8426990" cy="1557455"/>
          </a:xfrm>
        </p:grpSpPr>
        <p:sp>
          <p:nvSpPr>
            <p:cNvPr id="12" name="TextBox 11"/>
            <p:cNvSpPr txBox="1"/>
            <p:nvPr/>
          </p:nvSpPr>
          <p:spPr>
            <a:xfrm>
              <a:off x="1781452" y="1329143"/>
              <a:ext cx="383293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77743C"/>
                  </a:solidFill>
                </a:rPr>
                <a:t>Over </a:t>
              </a:r>
              <a:r>
                <a:rPr lang="en-GB" sz="2500" b="1" i="1" dirty="0">
                  <a:solidFill>
                    <a:srgbClr val="77743C"/>
                  </a:solidFill>
                </a:rPr>
                <a:t>5500</a:t>
              </a:r>
              <a:r>
                <a:rPr lang="en-GB" sz="2500" b="1" dirty="0">
                  <a:solidFill>
                    <a:srgbClr val="77743C"/>
                  </a:solidFill>
                </a:rPr>
                <a:t> </a:t>
              </a:r>
              <a:r>
                <a:rPr lang="en-GB" sz="2000" dirty="0">
                  <a:solidFill>
                    <a:srgbClr val="77743C"/>
                  </a:solidFill>
                </a:rPr>
                <a:t>companies in Suffolk</a:t>
              </a:r>
            </a:p>
            <a:p>
              <a:r>
                <a:rPr lang="en-GB" sz="2000" dirty="0">
                  <a:solidFill>
                    <a:srgbClr val="77743C"/>
                  </a:solidFill>
                </a:rPr>
                <a:t>British Farming provides </a:t>
              </a:r>
              <a:r>
                <a:rPr lang="en-GB" sz="2500" b="1" i="1" dirty="0">
                  <a:solidFill>
                    <a:srgbClr val="77743C"/>
                  </a:solidFill>
                </a:rPr>
                <a:t>50%</a:t>
              </a:r>
              <a:r>
                <a:rPr lang="en-GB" sz="2000" dirty="0">
                  <a:solidFill>
                    <a:srgbClr val="77743C"/>
                  </a:solidFill>
                </a:rPr>
                <a:t> of the food eaten in the UK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79851" y="1331541"/>
              <a:ext cx="4528591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77743C"/>
                  </a:solidFill>
                </a:rPr>
                <a:t>One of the </a:t>
              </a:r>
              <a:r>
                <a:rPr lang="en-GB" sz="2500" b="1" i="1" dirty="0">
                  <a:solidFill>
                    <a:srgbClr val="77743C"/>
                  </a:solidFill>
                </a:rPr>
                <a:t>most technologically advanced</a:t>
              </a:r>
              <a:r>
                <a:rPr lang="en-GB" sz="2000" dirty="0">
                  <a:solidFill>
                    <a:srgbClr val="77743C"/>
                  </a:solidFill>
                </a:rPr>
                <a:t> sectors</a:t>
              </a:r>
            </a:p>
            <a:p>
              <a:r>
                <a:rPr lang="en-GB" sz="2000" dirty="0">
                  <a:solidFill>
                    <a:srgbClr val="77743C"/>
                  </a:solidFill>
                </a:rPr>
                <a:t>Employs over </a:t>
              </a:r>
              <a:r>
                <a:rPr lang="en-GB" sz="2500" b="1" i="1" dirty="0">
                  <a:solidFill>
                    <a:srgbClr val="77743C"/>
                  </a:solidFill>
                </a:rPr>
                <a:t>4million</a:t>
              </a:r>
              <a:r>
                <a:rPr lang="en-GB" sz="2000" b="1" dirty="0">
                  <a:solidFill>
                    <a:srgbClr val="77743C"/>
                  </a:solidFill>
                </a:rPr>
                <a:t> </a:t>
              </a:r>
              <a:r>
                <a:rPr lang="en-GB" sz="2000" dirty="0">
                  <a:solidFill>
                    <a:srgbClr val="77743C"/>
                  </a:solidFill>
                </a:rPr>
                <a:t>people in the UK</a:t>
              </a: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>
              <a:off x="5614382" y="1368893"/>
              <a:ext cx="1" cy="151770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70B68C6-E223-45B0-B5DC-78A9E1980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E528F61-A21E-4BA6-8DC8-6A2D6F10AD1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id="{5B465720-8DC6-48F8-9B90-2D0BEC7EB363}"/>
              </a:ext>
            </a:extLst>
          </p:cNvPr>
          <p:cNvSpPr/>
          <p:nvPr/>
        </p:nvSpPr>
        <p:spPr>
          <a:xfrm rot="21173547">
            <a:off x="1749397" y="1630923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77743C"/>
          </a:solidFill>
          <a:ln>
            <a:solidFill>
              <a:srgbClr val="777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FF7A4017-7EB6-4623-9B2F-14CCC24F3A68}"/>
              </a:ext>
            </a:extLst>
          </p:cNvPr>
          <p:cNvSpPr/>
          <p:nvPr/>
        </p:nvSpPr>
        <p:spPr>
          <a:xfrm rot="21173547">
            <a:off x="1703398" y="4600208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77743C"/>
          </a:solidFill>
          <a:ln>
            <a:solidFill>
              <a:srgbClr val="777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69CD611F-693E-4361-B3B8-C867FC0A1543}"/>
              </a:ext>
            </a:extLst>
          </p:cNvPr>
          <p:cNvSpPr/>
          <p:nvPr/>
        </p:nvSpPr>
        <p:spPr>
          <a:xfrm rot="21173547">
            <a:off x="1720062" y="3712257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77743C"/>
          </a:solidFill>
          <a:ln>
            <a:solidFill>
              <a:srgbClr val="777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27790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504950"/>
            <a:ext cx="8596668" cy="725487"/>
          </a:xfrm>
          <a:solidFill>
            <a:srgbClr val="F0222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Sales &amp; Retail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29892" y="1591206"/>
            <a:ext cx="7608046" cy="1485342"/>
            <a:chOff x="605811" y="1462436"/>
            <a:chExt cx="7608046" cy="1577585"/>
          </a:xfrm>
        </p:grpSpPr>
        <p:sp>
          <p:nvSpPr>
            <p:cNvPr id="7" name="TextBox 6"/>
            <p:cNvSpPr txBox="1"/>
            <p:nvPr/>
          </p:nvSpPr>
          <p:spPr>
            <a:xfrm>
              <a:off x="605811" y="1569477"/>
              <a:ext cx="4053276" cy="124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F0222A"/>
                  </a:solidFill>
                </a:rPr>
                <a:t>32,500</a:t>
              </a:r>
              <a:r>
                <a:rPr lang="en-GB" sz="2000" b="1" dirty="0">
                  <a:solidFill>
                    <a:srgbClr val="F0222A"/>
                  </a:solidFill>
                </a:rPr>
                <a:t> </a:t>
              </a:r>
              <a:r>
                <a:rPr lang="en-GB" sz="2000" dirty="0">
                  <a:solidFill>
                    <a:srgbClr val="F0222A"/>
                  </a:solidFill>
                </a:rPr>
                <a:t>people employed in Suffolk</a:t>
              </a:r>
            </a:p>
            <a:p>
              <a:r>
                <a:rPr lang="en-GB" sz="2500" b="1" i="1" dirty="0">
                  <a:solidFill>
                    <a:srgbClr val="F0222A"/>
                  </a:solidFill>
                </a:rPr>
                <a:t>Over 50% </a:t>
              </a:r>
              <a:r>
                <a:rPr lang="en-GB" sz="2000" dirty="0">
                  <a:solidFill>
                    <a:srgbClr val="F0222A"/>
                  </a:solidFill>
                </a:rPr>
                <a:t>of all retails sales are expected to be online by 2028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8851" y="1569477"/>
              <a:ext cx="3455006" cy="91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F0222A"/>
                  </a:solidFill>
                </a:rPr>
                <a:t>Largest private sector employer </a:t>
              </a:r>
              <a:r>
                <a:rPr lang="en-GB" sz="2000" dirty="0">
                  <a:solidFill>
                    <a:srgbClr val="F0222A"/>
                  </a:solidFill>
                </a:rPr>
                <a:t>in the UK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659087" y="1462436"/>
              <a:ext cx="0" cy="1577585"/>
            </a:xfrm>
            <a:prstGeom prst="line">
              <a:avLst/>
            </a:prstGeom>
            <a:ln w="38100">
              <a:solidFill>
                <a:srgbClr val="F0222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2353"/>
            <a:ext cx="12192000" cy="450000"/>
          </a:xfrm>
          <a:prstGeom prst="rect">
            <a:avLst/>
          </a:prstGeom>
          <a:solidFill>
            <a:srgbClr val="F022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Buying | Merchandising | Marketing | Stock control | Logistics | Sales | Customer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1334" y="3708560"/>
            <a:ext cx="70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0222A"/>
                </a:solidFill>
              </a:rPr>
              <a:t>Sales roles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graduates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entrepreneurs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1334" y="4521919"/>
            <a:ext cx="833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0222A"/>
                </a:solidFill>
              </a:rPr>
              <a:t>Online shopping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e-commerce merchandiser </a:t>
            </a:r>
            <a:r>
              <a:rPr lang="en-GB" b="1" dirty="0">
                <a:solidFill>
                  <a:srgbClr val="F0222A"/>
                </a:solidFill>
              </a:rPr>
              <a:t>| </a:t>
            </a:r>
            <a:r>
              <a:rPr lang="en-GB" dirty="0">
                <a:solidFill>
                  <a:srgbClr val="F0222A"/>
                </a:solidFill>
              </a:rPr>
              <a:t>digital marketing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user experience (UX) designer </a:t>
            </a:r>
            <a:r>
              <a:rPr lang="en-GB" b="1" dirty="0">
                <a:solidFill>
                  <a:srgbClr val="F0222A"/>
                </a:solidFill>
              </a:rPr>
              <a:t>| </a:t>
            </a:r>
            <a:r>
              <a:rPr lang="en-GB" dirty="0">
                <a:solidFill>
                  <a:srgbClr val="F0222A"/>
                </a:solidFill>
              </a:rPr>
              <a:t>Social media manager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9C0A401-0E66-47DC-8893-B50029BBB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7BECDCED-2867-49A7-8232-1CD6EBA1C1E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52FE0088-1C0B-4EE0-9F52-90135671CDFC}"/>
              </a:ext>
            </a:extLst>
          </p:cNvPr>
          <p:cNvSpPr/>
          <p:nvPr/>
        </p:nvSpPr>
        <p:spPr>
          <a:xfrm rot="21173547">
            <a:off x="1711297" y="1776604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0222A"/>
          </a:solidFill>
          <a:ln>
            <a:solidFill>
              <a:srgbClr val="F0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024DC9BA-962D-41A0-89B4-4FE083D94395}"/>
              </a:ext>
            </a:extLst>
          </p:cNvPr>
          <p:cNvSpPr/>
          <p:nvPr/>
        </p:nvSpPr>
        <p:spPr>
          <a:xfrm rot="21173547">
            <a:off x="1710326" y="4534974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0222A"/>
          </a:solidFill>
          <a:ln>
            <a:solidFill>
              <a:srgbClr val="F0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3A911903-5DB0-42BF-8DE2-D91507AE8756}"/>
              </a:ext>
            </a:extLst>
          </p:cNvPr>
          <p:cNvSpPr/>
          <p:nvPr/>
        </p:nvSpPr>
        <p:spPr>
          <a:xfrm rot="21173547">
            <a:off x="1726990" y="3647023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0222A"/>
          </a:solidFill>
          <a:ln>
            <a:solidFill>
              <a:srgbClr val="F0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164895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497750"/>
            <a:ext cx="8596668" cy="725487"/>
          </a:xfrm>
          <a:solidFill>
            <a:srgbClr val="FFE01E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Travel &amp; Tourism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88533" y="1663991"/>
            <a:ext cx="7097058" cy="1805294"/>
            <a:chOff x="1648148" y="1539706"/>
            <a:chExt cx="7097058" cy="1917405"/>
          </a:xfrm>
        </p:grpSpPr>
        <p:sp>
          <p:nvSpPr>
            <p:cNvPr id="7" name="TextBox 6"/>
            <p:cNvSpPr txBox="1"/>
            <p:nvPr/>
          </p:nvSpPr>
          <p:spPr>
            <a:xfrm>
              <a:off x="1648148" y="1539706"/>
              <a:ext cx="3406003" cy="132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D2B400"/>
                  </a:solidFill>
                </a:rPr>
                <a:t>27,000</a:t>
              </a:r>
              <a:r>
                <a:rPr lang="en-GB" sz="2000" b="1" i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jobs in Suffolk</a:t>
              </a:r>
            </a:p>
            <a:p>
              <a:r>
                <a:rPr lang="en-GB" sz="2500" b="1" i="1" dirty="0">
                  <a:solidFill>
                    <a:srgbClr val="D2B400"/>
                  </a:solidFill>
                </a:rPr>
                <a:t>26.5</a:t>
              </a:r>
              <a:r>
                <a:rPr lang="en-GB" sz="2500" b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million visitors worth </a:t>
              </a:r>
              <a:r>
                <a:rPr lang="en-GB" sz="2500" b="1" i="1" dirty="0">
                  <a:solidFill>
                    <a:srgbClr val="D2B400"/>
                  </a:solidFill>
                </a:rPr>
                <a:t>1.75bn</a:t>
              </a:r>
              <a:r>
                <a:rPr lang="en-GB" sz="2000" b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to the local economy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8346" y="1569477"/>
              <a:ext cx="3586860" cy="83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D2B400"/>
                  </a:solidFill>
                </a:rPr>
                <a:t>1.3 million</a:t>
              </a:r>
              <a:r>
                <a:rPr lang="en-GB" sz="2500" i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people in UK needed by 2024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5054151" y="1569477"/>
              <a:ext cx="0" cy="1887634"/>
            </a:xfrm>
            <a:prstGeom prst="line">
              <a:avLst/>
            </a:prstGeom>
            <a:ln w="38100">
              <a:solidFill>
                <a:srgbClr val="D2B4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37920"/>
            <a:ext cx="12192000" cy="450000"/>
          </a:xfrm>
          <a:prstGeom prst="rect">
            <a:avLst/>
          </a:prstGeom>
          <a:solidFill>
            <a:srgbClr val="F2C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Food and drink | Festivals |Heritage coastline | Nature Reserves | Maritime activities | Galleries | Museums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8465" y="3857497"/>
            <a:ext cx="70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2B400"/>
                </a:solidFill>
              </a:rPr>
              <a:t>Chefs</a:t>
            </a:r>
            <a:r>
              <a:rPr lang="en-GB" b="1" dirty="0">
                <a:solidFill>
                  <a:srgbClr val="D2B400"/>
                </a:solidFill>
              </a:rPr>
              <a:t> | </a:t>
            </a:r>
            <a:r>
              <a:rPr lang="en-GB" dirty="0">
                <a:solidFill>
                  <a:srgbClr val="D2B400"/>
                </a:solidFill>
              </a:rPr>
              <a:t>front of house roles</a:t>
            </a:r>
            <a:r>
              <a:rPr lang="en-GB" b="1" dirty="0">
                <a:solidFill>
                  <a:srgbClr val="D2B400"/>
                </a:solidFill>
              </a:rPr>
              <a:t> | </a:t>
            </a:r>
            <a:r>
              <a:rPr lang="en-GB" dirty="0">
                <a:solidFill>
                  <a:srgbClr val="D2B400"/>
                </a:solidFill>
              </a:rPr>
              <a:t>graduates in leadership and management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750" y="4755424"/>
            <a:ext cx="699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2B400"/>
                </a:solidFill>
              </a:rPr>
              <a:t>Digital marketing</a:t>
            </a:r>
            <a:r>
              <a:rPr lang="en-GB" b="1" dirty="0">
                <a:solidFill>
                  <a:srgbClr val="D2B400"/>
                </a:solidFill>
              </a:rPr>
              <a:t> | </a:t>
            </a:r>
            <a:r>
              <a:rPr lang="en-GB" dirty="0">
                <a:solidFill>
                  <a:srgbClr val="D2B400"/>
                </a:solidFill>
              </a:rPr>
              <a:t>online apps </a:t>
            </a:r>
            <a:r>
              <a:rPr lang="en-GB" b="1" dirty="0">
                <a:solidFill>
                  <a:srgbClr val="D2B400"/>
                </a:solidFill>
              </a:rPr>
              <a:t>|</a:t>
            </a:r>
            <a:r>
              <a:rPr lang="en-GB" dirty="0">
                <a:solidFill>
                  <a:srgbClr val="D2B400"/>
                </a:solidFill>
              </a:rPr>
              <a:t> rising standards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398A8C4-3832-4D74-A668-2C6B33A2F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EAB3E0B9-C2DF-451A-92E1-59E3EAD6BA2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id="{EC3FA897-0D9C-4E04-BDFB-ABDFDE626909}"/>
              </a:ext>
            </a:extLst>
          </p:cNvPr>
          <p:cNvSpPr/>
          <p:nvPr/>
        </p:nvSpPr>
        <p:spPr>
          <a:xfrm rot="21173547">
            <a:off x="1813523" y="1715810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FE01E"/>
          </a:solidFill>
          <a:ln>
            <a:solidFill>
              <a:srgbClr val="FFE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D53EAFD5-DBC4-423C-8626-9E0BC14DF654}"/>
              </a:ext>
            </a:extLst>
          </p:cNvPr>
          <p:cNvSpPr/>
          <p:nvPr/>
        </p:nvSpPr>
        <p:spPr>
          <a:xfrm rot="21173547">
            <a:off x="1767524" y="468509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FE01E"/>
          </a:solidFill>
          <a:ln>
            <a:solidFill>
              <a:srgbClr val="FFE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43BDDF52-EC18-409C-B700-5F853C7A2E47}"/>
              </a:ext>
            </a:extLst>
          </p:cNvPr>
          <p:cNvSpPr/>
          <p:nvPr/>
        </p:nvSpPr>
        <p:spPr>
          <a:xfrm rot="21173547">
            <a:off x="1784188" y="379714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FE01E"/>
          </a:solidFill>
          <a:ln>
            <a:solidFill>
              <a:srgbClr val="FFE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89811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04950"/>
            <a:ext cx="8596668" cy="725487"/>
          </a:xfrm>
          <a:solidFill>
            <a:srgbClr val="164C4B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Bio Tech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02533" y="1712847"/>
            <a:ext cx="7003998" cy="1316192"/>
            <a:chOff x="1492709" y="1540837"/>
            <a:chExt cx="7003998" cy="1397932"/>
          </a:xfrm>
        </p:grpSpPr>
        <p:sp>
          <p:nvSpPr>
            <p:cNvPr id="7" name="TextBox 6"/>
            <p:cNvSpPr txBox="1"/>
            <p:nvPr/>
          </p:nvSpPr>
          <p:spPr>
            <a:xfrm>
              <a:off x="1492709" y="1594248"/>
              <a:ext cx="3901759" cy="124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164C4B"/>
                  </a:solidFill>
                </a:rPr>
                <a:t>36 Biotech </a:t>
              </a:r>
              <a:r>
                <a:rPr lang="en-GB" sz="2000" dirty="0">
                  <a:solidFill>
                    <a:srgbClr val="164C4B"/>
                  </a:solidFill>
                </a:rPr>
                <a:t>companies in Suffolk</a:t>
              </a:r>
            </a:p>
            <a:p>
              <a:r>
                <a:rPr lang="en-GB" sz="2500" b="1" i="1" dirty="0">
                  <a:solidFill>
                    <a:srgbClr val="164C4B"/>
                  </a:solidFill>
                </a:rPr>
                <a:t>1000s</a:t>
              </a:r>
              <a:r>
                <a:rPr lang="en-GB" sz="2000" dirty="0">
                  <a:solidFill>
                    <a:srgbClr val="164C4B"/>
                  </a:solidFill>
                </a:rPr>
                <a:t> of new jobs to be created in next few years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1017" y="1569477"/>
              <a:ext cx="3345690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b="1" dirty="0">
                <a:solidFill>
                  <a:srgbClr val="164C4B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336787" y="1540837"/>
              <a:ext cx="9513" cy="1397932"/>
            </a:xfrm>
            <a:prstGeom prst="line">
              <a:avLst/>
            </a:prstGeom>
            <a:ln w="38100">
              <a:solidFill>
                <a:srgbClr val="164C4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5894"/>
            <a:ext cx="12192000" cy="450000"/>
          </a:xfrm>
          <a:prstGeom prst="rect">
            <a:avLst/>
          </a:prstGeom>
          <a:solidFill>
            <a:srgbClr val="164C4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Life Sciences | Pharmacology | Med Tech | Bio Tech | </a:t>
            </a:r>
            <a:r>
              <a:rPr lang="en-GB" sz="17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Agri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Tech | Equine animal 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1693" y="3666104"/>
            <a:ext cx="70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64C4B"/>
                </a:solidFill>
              </a:rPr>
              <a:t>Intellectual property roles</a:t>
            </a:r>
            <a:r>
              <a:rPr lang="en-GB" b="1" dirty="0">
                <a:solidFill>
                  <a:srgbClr val="164C4B"/>
                </a:solidFill>
              </a:rPr>
              <a:t> | </a:t>
            </a:r>
            <a:r>
              <a:rPr lang="en-GB" dirty="0">
                <a:solidFill>
                  <a:srgbClr val="164C4B"/>
                </a:solidFill>
              </a:rPr>
              <a:t>Microbiologist</a:t>
            </a:r>
            <a:r>
              <a:rPr lang="en-GB" b="1" dirty="0">
                <a:solidFill>
                  <a:srgbClr val="164C4B"/>
                </a:solidFill>
              </a:rPr>
              <a:t> | </a:t>
            </a:r>
            <a:r>
              <a:rPr lang="en-GB" dirty="0">
                <a:solidFill>
                  <a:srgbClr val="164C4B"/>
                </a:solidFill>
              </a:rPr>
              <a:t>Researchers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1693" y="4475120"/>
            <a:ext cx="773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64C4B"/>
                </a:solidFill>
              </a:rPr>
              <a:t>Food and energy security </a:t>
            </a:r>
            <a:r>
              <a:rPr lang="en-GB" b="1" dirty="0">
                <a:solidFill>
                  <a:srgbClr val="164C4B"/>
                </a:solidFill>
              </a:rPr>
              <a:t>| </a:t>
            </a:r>
            <a:r>
              <a:rPr lang="en-GB" dirty="0">
                <a:solidFill>
                  <a:srgbClr val="164C4B"/>
                </a:solidFill>
              </a:rPr>
              <a:t>Connecting computing to biology and medicine</a:t>
            </a:r>
            <a:r>
              <a:rPr lang="en-GB" b="1" dirty="0">
                <a:solidFill>
                  <a:srgbClr val="164C4B"/>
                </a:solidFill>
              </a:rPr>
              <a:t> | </a:t>
            </a:r>
            <a:r>
              <a:rPr lang="en-GB" dirty="0">
                <a:solidFill>
                  <a:srgbClr val="164C4B"/>
                </a:solidFill>
              </a:rPr>
              <a:t>Environmental changes </a:t>
            </a:r>
            <a:r>
              <a:rPr lang="en-GB" b="1" dirty="0">
                <a:solidFill>
                  <a:srgbClr val="164C4B"/>
                </a:solidFill>
              </a:rPr>
              <a:t>|</a:t>
            </a:r>
            <a:r>
              <a:rPr lang="en-GB" dirty="0">
                <a:solidFill>
                  <a:srgbClr val="164C4B"/>
                </a:solidFill>
              </a:rPr>
              <a:t> Healthy ageing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2665" y="1743692"/>
            <a:ext cx="45484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i="1" dirty="0">
                <a:solidFill>
                  <a:srgbClr val="164C4B"/>
                </a:solidFill>
              </a:rPr>
              <a:t>Growing and ageing population </a:t>
            </a:r>
            <a:r>
              <a:rPr lang="en-GB" sz="2000" dirty="0">
                <a:solidFill>
                  <a:srgbClr val="164C4B"/>
                </a:solidFill>
              </a:rPr>
              <a:t>leading to increased need for medical research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F7303E6-B8B5-4CBB-AC8E-BF2B153AC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E5D16A5-3944-452E-B601-3CBDEFE2233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309064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Wave 17">
            <a:extLst>
              <a:ext uri="{FF2B5EF4-FFF2-40B4-BE49-F238E27FC236}">
                <a16:creationId xmlns:a16="http://schemas.microsoft.com/office/drawing/2014/main" id="{E7030207-014C-42E3-824E-914E4CF1F948}"/>
              </a:ext>
            </a:extLst>
          </p:cNvPr>
          <p:cNvSpPr/>
          <p:nvPr/>
        </p:nvSpPr>
        <p:spPr>
          <a:xfrm rot="21173547">
            <a:off x="1727523" y="1793499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64C4B"/>
          </a:solidFill>
          <a:ln>
            <a:solidFill>
              <a:srgbClr val="164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098C8F95-3868-4E16-8203-E3ADEA824EE9}"/>
              </a:ext>
            </a:extLst>
          </p:cNvPr>
          <p:cNvSpPr/>
          <p:nvPr/>
        </p:nvSpPr>
        <p:spPr>
          <a:xfrm rot="21173547">
            <a:off x="1726551" y="4455426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64C4B"/>
          </a:solidFill>
          <a:ln>
            <a:solidFill>
              <a:srgbClr val="164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BEEFA9F0-9961-466F-BEFC-56F84332D3F1}"/>
              </a:ext>
            </a:extLst>
          </p:cNvPr>
          <p:cNvSpPr/>
          <p:nvPr/>
        </p:nvSpPr>
        <p:spPr>
          <a:xfrm rot="21173547">
            <a:off x="1743215" y="3567475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64C4B"/>
          </a:solidFill>
          <a:ln>
            <a:solidFill>
              <a:srgbClr val="164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11610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508627"/>
            <a:ext cx="8596668" cy="725487"/>
          </a:xfrm>
          <a:solidFill>
            <a:srgbClr val="30B3A5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Ports &amp; Logistics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938" y="337690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3457776" y="1683375"/>
            <a:ext cx="6763109" cy="1316193"/>
            <a:chOff x="1733598" y="1562848"/>
            <a:chExt cx="6763109" cy="1397932"/>
          </a:xfrm>
        </p:grpSpPr>
        <p:sp>
          <p:nvSpPr>
            <p:cNvPr id="7" name="TextBox 6"/>
            <p:cNvSpPr txBox="1"/>
            <p:nvPr/>
          </p:nvSpPr>
          <p:spPr>
            <a:xfrm>
              <a:off x="1733598" y="1562848"/>
              <a:ext cx="3106241" cy="124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30B3A5"/>
                  </a:solidFill>
                </a:rPr>
                <a:t>15,000</a:t>
              </a:r>
              <a:r>
                <a:rPr lang="en-GB" sz="2000" b="1" dirty="0">
                  <a:solidFill>
                    <a:srgbClr val="30B3A5"/>
                  </a:solidFill>
                </a:rPr>
                <a:t> </a:t>
              </a:r>
              <a:r>
                <a:rPr lang="en-GB" sz="2000" dirty="0">
                  <a:solidFill>
                    <a:srgbClr val="30B3A5"/>
                  </a:solidFill>
                </a:rPr>
                <a:t>workers in Suffolk</a:t>
              </a:r>
            </a:p>
            <a:p>
              <a:r>
                <a:rPr lang="en-GB" sz="2500" b="1" i="1" dirty="0">
                  <a:solidFill>
                    <a:srgbClr val="30B3A5"/>
                  </a:solidFill>
                </a:rPr>
                <a:t>Felixstowe</a:t>
              </a:r>
              <a:r>
                <a:rPr lang="en-GB" sz="2000" b="1" i="1" dirty="0">
                  <a:solidFill>
                    <a:srgbClr val="30B3A5"/>
                  </a:solidFill>
                </a:rPr>
                <a:t> </a:t>
              </a:r>
              <a:r>
                <a:rPr lang="en-GB" sz="2000" dirty="0">
                  <a:solidFill>
                    <a:srgbClr val="30B3A5"/>
                  </a:solidFill>
                </a:rPr>
                <a:t>the largest container port in Britain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5919" y="1569477"/>
              <a:ext cx="3520788" cy="83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30B3A5"/>
                  </a:solidFill>
                </a:rPr>
                <a:t>1.2 million</a:t>
              </a:r>
              <a:r>
                <a:rPr lang="en-GB" sz="2500" b="1" dirty="0">
                  <a:solidFill>
                    <a:srgbClr val="30B3A5"/>
                  </a:solidFill>
                </a:rPr>
                <a:t> </a:t>
              </a:r>
              <a:r>
                <a:rPr lang="en-GB" sz="2000" dirty="0">
                  <a:solidFill>
                    <a:srgbClr val="30B3A5"/>
                  </a:solidFill>
                </a:rPr>
                <a:t>workers needed by 2022 in UK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39839" y="1562848"/>
              <a:ext cx="9513" cy="1397932"/>
            </a:xfrm>
            <a:prstGeom prst="line">
              <a:avLst/>
            </a:prstGeom>
            <a:ln w="38100">
              <a:solidFill>
                <a:srgbClr val="30B3A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30B3A5"/>
          </a:solidFill>
          <a:ln>
            <a:solidFill>
              <a:srgbClr val="30B3A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Importing | Exporting | Transport |Leisure Industry | Tourism | Warehousing | Storage | Shipping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9656" y="3888881"/>
            <a:ext cx="70683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B3A5"/>
                </a:solidFill>
              </a:rPr>
              <a:t>Drivers </a:t>
            </a:r>
            <a:r>
              <a:rPr lang="en-GB" b="1" dirty="0">
                <a:solidFill>
                  <a:srgbClr val="30B3A5"/>
                </a:solidFill>
              </a:rPr>
              <a:t>|</a:t>
            </a:r>
            <a:r>
              <a:rPr lang="en-GB" dirty="0">
                <a:solidFill>
                  <a:srgbClr val="30B3A5"/>
                </a:solidFill>
              </a:rPr>
              <a:t> Warehouse management </a:t>
            </a:r>
            <a:r>
              <a:rPr lang="en-GB" b="1" dirty="0">
                <a:solidFill>
                  <a:srgbClr val="30B3A5"/>
                </a:solidFill>
              </a:rPr>
              <a:t>| </a:t>
            </a:r>
            <a:r>
              <a:rPr lang="en-GB" dirty="0">
                <a:solidFill>
                  <a:srgbClr val="30B3A5"/>
                </a:solidFill>
              </a:rPr>
              <a:t>Customer Services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ICT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9656" y="4815729"/>
            <a:ext cx="779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B3A5"/>
                </a:solidFill>
              </a:rPr>
              <a:t>Global tracking </a:t>
            </a:r>
            <a:r>
              <a:rPr lang="en-GB" b="1" dirty="0">
                <a:solidFill>
                  <a:srgbClr val="30B3A5"/>
                </a:solidFill>
              </a:rPr>
              <a:t>|</a:t>
            </a:r>
            <a:r>
              <a:rPr lang="en-GB" dirty="0">
                <a:solidFill>
                  <a:srgbClr val="30B3A5"/>
                </a:solidFill>
              </a:rPr>
              <a:t> traffic monitoring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robotics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drones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driverless technology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50A3B9D-A5CF-4B05-A85A-2D9B18A00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Wave 15">
            <a:extLst>
              <a:ext uri="{FF2B5EF4-FFF2-40B4-BE49-F238E27FC236}">
                <a16:creationId xmlns:a16="http://schemas.microsoft.com/office/drawing/2014/main" id="{158C76F6-FCD7-4323-9B1A-009B66886B5F}"/>
              </a:ext>
            </a:extLst>
          </p:cNvPr>
          <p:cNvSpPr/>
          <p:nvPr/>
        </p:nvSpPr>
        <p:spPr>
          <a:xfrm rot="21173547">
            <a:off x="1882766" y="1719414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0B3A5"/>
          </a:solidFill>
          <a:ln>
            <a:solidFill>
              <a:srgbClr val="30B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7E944B98-3572-457B-B668-7D7DE13D215B}"/>
              </a:ext>
            </a:extLst>
          </p:cNvPr>
          <p:cNvSpPr/>
          <p:nvPr/>
        </p:nvSpPr>
        <p:spPr>
          <a:xfrm rot="21173547">
            <a:off x="1836767" y="4688699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0B3A5"/>
          </a:solidFill>
          <a:ln>
            <a:solidFill>
              <a:srgbClr val="30B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9B4B3EA2-7A53-4138-8688-1128053CFDA9}"/>
              </a:ext>
            </a:extLst>
          </p:cNvPr>
          <p:cNvSpPr/>
          <p:nvPr/>
        </p:nvSpPr>
        <p:spPr>
          <a:xfrm rot="21173547">
            <a:off x="1853431" y="3800748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0B3A5"/>
          </a:solidFill>
          <a:ln>
            <a:solidFill>
              <a:srgbClr val="30B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87882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488962"/>
            <a:ext cx="8640000" cy="720000"/>
          </a:xfrm>
          <a:solidFill>
            <a:srgbClr val="379AE6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Skills, Skills, Skills…</a:t>
            </a:r>
          </a:p>
        </p:txBody>
      </p:sp>
      <p:sp>
        <p:nvSpPr>
          <p:cNvPr id="5" name="Parallelogram 4"/>
          <p:cNvSpPr/>
          <p:nvPr/>
        </p:nvSpPr>
        <p:spPr>
          <a:xfrm rot="20876505">
            <a:off x="1696069" y="1570625"/>
            <a:ext cx="1831199" cy="684596"/>
          </a:xfrm>
          <a:prstGeom prst="parallelogram">
            <a:avLst/>
          </a:prstGeom>
          <a:solidFill>
            <a:srgbClr val="379AE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skills?</a:t>
            </a:r>
          </a:p>
        </p:txBody>
      </p:sp>
      <p:sp>
        <p:nvSpPr>
          <p:cNvPr id="6" name="Parallelogram 5"/>
          <p:cNvSpPr/>
          <p:nvPr/>
        </p:nvSpPr>
        <p:spPr>
          <a:xfrm rot="20876505">
            <a:off x="5439712" y="1683129"/>
            <a:ext cx="2384352" cy="845672"/>
          </a:xfrm>
          <a:prstGeom prst="parallelogram">
            <a:avLst/>
          </a:prstGeom>
          <a:solidFill>
            <a:srgbClr val="379AE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show your skills?</a:t>
            </a:r>
          </a:p>
        </p:txBody>
      </p:sp>
      <p:sp>
        <p:nvSpPr>
          <p:cNvPr id="9" name="Oval Callout 8"/>
          <p:cNvSpPr/>
          <p:nvPr/>
        </p:nvSpPr>
        <p:spPr>
          <a:xfrm rot="373411">
            <a:off x="8898378" y="632330"/>
            <a:ext cx="2222652" cy="1704310"/>
          </a:xfrm>
          <a:prstGeom prst="wedgeEllipseCallout">
            <a:avLst>
              <a:gd name="adj1" fmla="val -74969"/>
              <a:gd name="adj2" fmla="val -28278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Segoe Print" panose="02000600000000000000" pitchFamily="2" charset="0"/>
              </a:rPr>
              <a:t>Skills are as important as qualifications!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F0D7DB0-0375-4607-B079-9BC406ABD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931C6172-8E92-45BB-A769-039450E884E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573">
            <a:off x="11462309" y="9521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3E06B875-7CF6-48B3-8C5C-B3EEF8C37C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11">
            <a:off x="11468644" y="81606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565A454-9464-4946-A9D9-ACAE66BCB5A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78">
            <a:off x="11483285" y="151044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FC54A90E-0583-4213-AEB6-4DB602D130F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11479641" y="219854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B10D3EEE-9AE2-41D2-8909-EFDC26A1471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593">
            <a:off x="11454571" y="285732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6DB98B5-1AF8-449D-9512-7FC8489E7F9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417">
            <a:off x="11474072" y="3587345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ABC0B5-4B58-48AE-ABEA-4493E9870929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55">
            <a:off x="11474072" y="4245214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AEEFA8C-3A31-4A77-9AF0-4470E91F9BD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736">
            <a:off x="11531663" y="489206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D711F4-735E-452A-B163-89D637C23F4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871">
            <a:off x="11567436" y="552447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A6122A-0690-4A76-9068-938D1366846F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605">
            <a:off x="11531663" y="6213934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D966088D-034F-419D-8F72-79C5B9FCF77D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4">
            <a:off x="10869536" y="610285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4B546CAE-7A0A-4826-925C-7C265F2E52CE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74">
            <a:off x="10206358" y="609737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029E99D-1989-4F87-8DF7-3A00407AC50E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1">
            <a:off x="9538573" y="608812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CA3AC63-3CF3-47F1-8652-633273D76FD7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16">
            <a:off x="8895391" y="610766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6060697-1265-4761-8E9F-0849A1F1CE4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6993510" y="6110342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1239198D-6587-4F6D-AD17-D460D60ACE49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249">
            <a:off x="6352893" y="6119410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26AB4735-321C-492F-904D-63EAE5CF6C6F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63">
            <a:off x="5716208" y="611941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5147A760-8D42-42FC-AFA7-25B74FD69F29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251">
            <a:off x="5080699" y="614050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3885288-A888-4E56-B69D-57CCF719508A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370">
            <a:off x="4441518" y="615304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44453840-10D6-4168-94FC-4950A98FA7F0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653">
            <a:off x="3780512" y="619389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D6D5CD90-0E0E-4C62-BC5B-187BAAE2B48C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66">
            <a:off x="2507721" y="6171987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0A218D-7ABB-4DEE-8063-772D34BF68A2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318">
            <a:off x="8247467" y="610766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6C646A3E-F395-4F62-AEEE-C9599DE3B2F4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7603072" y="611291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BFD03E-05E4-4925-85AA-B4161E7E2429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851">
            <a:off x="3139887" y="618814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7046D-E05C-4DF9-B643-88DAA63E2EC5}"/>
              </a:ext>
            </a:extLst>
          </p:cNvPr>
          <p:cNvSpPr txBox="1"/>
          <p:nvPr/>
        </p:nvSpPr>
        <p:spPr>
          <a:xfrm>
            <a:off x="1776707" y="2672397"/>
            <a:ext cx="3573992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Communication, Literacy and 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Team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Customer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Transferable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0C8DF-2080-4D75-A680-A168EE9D6C93}"/>
              </a:ext>
            </a:extLst>
          </p:cNvPr>
          <p:cNvSpPr txBox="1"/>
          <p:nvPr/>
        </p:nvSpPr>
        <p:spPr>
          <a:xfrm>
            <a:off x="5831015" y="2760856"/>
            <a:ext cx="5077279" cy="28315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Join in, express your thoughts, but also listen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Team sport | drama | other activities with others, getting on well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Can you think of solutions and how to get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Be polite, calm and helpful, listen, understand how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Skills that can be used in many different types of jobs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828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5EC23A4F-DF94-4135-9FD5-12DA01C688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8062769" y="608718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DC581F9A-FFFF-4715-9FCA-B08BB6EAC1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7">
            <a:off x="6499115" y="6133972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24319"/>
            <a:ext cx="8640000" cy="720000"/>
          </a:xfrm>
          <a:solidFill>
            <a:srgbClr val="379AE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are Employers looking for?</a:t>
            </a:r>
          </a:p>
        </p:txBody>
      </p:sp>
      <p:sp>
        <p:nvSpPr>
          <p:cNvPr id="5" name="Parallelogram 4"/>
          <p:cNvSpPr/>
          <p:nvPr/>
        </p:nvSpPr>
        <p:spPr>
          <a:xfrm rot="20760810">
            <a:off x="1033848" y="1878073"/>
            <a:ext cx="2874461" cy="1417155"/>
          </a:xfrm>
          <a:prstGeom prst="parallelogram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prepare?</a:t>
            </a:r>
          </a:p>
        </p:txBody>
      </p:sp>
      <p:sp>
        <p:nvSpPr>
          <p:cNvPr id="7" name="Parallelogram 6"/>
          <p:cNvSpPr/>
          <p:nvPr/>
        </p:nvSpPr>
        <p:spPr>
          <a:xfrm rot="20721095">
            <a:off x="1078861" y="3767420"/>
            <a:ext cx="2867515" cy="1486484"/>
          </a:xfrm>
          <a:prstGeom prst="parallelogram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Employers like: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74FD21-DC43-4140-928A-D635F16A8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r:id="rId6" imgW="4875840" imgH="990360" progId="">
                  <p:embed/>
                </p:oleObj>
              </mc:Choice>
              <mc:Fallback>
                <p:oleObj r:id="rId6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CD0E23A-B5EB-42AC-B8C9-0E6617F32F4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377">
            <a:off x="2176476" y="5486733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C193DAB-10EB-4C0E-A1CB-8476A345AD0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0">
            <a:off x="2621345" y="602900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FD1094-8560-4AAB-B6E1-55EA48D32F9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879">
            <a:off x="2936878" y="549573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5112D17-A821-4CB0-939D-80BC17D80B6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3386250" y="6036630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8B6AF-CAD2-49A6-B77A-9B5672AC3B7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58">
            <a:off x="4162052" y="6107446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9D19320-E795-4128-80ED-D0B2CBC9932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16">
            <a:off x="7264287" y="6127736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912BE2-4C27-45CF-AF47-F7A9C9A11AD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907">
            <a:off x="7676815" y="5527925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03EF8-E58B-402C-AF2B-B6634C56BE5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655">
            <a:off x="3777360" y="5508705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781A99-5CDA-45C9-B886-1218FA3B29B2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97">
            <a:off x="4931439" y="611056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9A4751-A595-404E-87C2-AB9A8EDA4051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122">
            <a:off x="4545412" y="5527409"/>
            <a:ext cx="630783" cy="630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8587B305-F32B-4AB2-B3F0-1BE353DE32CF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653">
            <a:off x="10294614" y="6070221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4E582027-77FA-4C79-BEBB-E60486709CC7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761">
            <a:off x="10974461" y="603619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ED64C6-1684-4B03-AF6D-DB7D21AFF06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8420329" y="5494867"/>
            <a:ext cx="630000" cy="6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876CC297-D7A6-446E-8B68-1A5521B11840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215">
            <a:off x="9976684" y="5437860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E13F30-72E5-49CF-B820-B640F5388417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836">
            <a:off x="10667979" y="544288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A60A9F3B-A9E9-4657-AA0D-E62FA35DBC85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879">
            <a:off x="9564130" y="604589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2911B6F0-6E74-4CDF-8072-4EBA9E907817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65">
            <a:off x="8862768" y="608838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0B184449-A2F4-44F1-80B9-80A9C69BB8A8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694">
            <a:off x="9215319" y="5443923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4AED7-18D8-4DE2-B451-45B48EA2B10C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1">
            <a:off x="6843556" y="5537705"/>
            <a:ext cx="639393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7A066D-BBBC-4F6F-B6CE-992905272039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89">
            <a:off x="5698368" y="6095820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FC9104D-E839-421F-99BE-0EF3F799B05A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86">
            <a:off x="5334884" y="555724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372E9AD-8BEE-4A1C-AC3B-78110C01FE47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131">
            <a:off x="6113335" y="553770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C6F16-D881-4B34-BEFF-AF3E8504A0E8}"/>
              </a:ext>
            </a:extLst>
          </p:cNvPr>
          <p:cNvSpPr txBox="1"/>
          <p:nvPr/>
        </p:nvSpPr>
        <p:spPr>
          <a:xfrm>
            <a:off x="3793498" y="1572586"/>
            <a:ext cx="7020412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Do your research – go online and find out what the job – and the company - is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What is expected of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How could you fit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What are your specific skills?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6E5EC-7518-4405-842A-D41FB0F6BBA7}"/>
              </a:ext>
            </a:extLst>
          </p:cNvPr>
          <p:cNvSpPr txBox="1"/>
          <p:nvPr/>
        </p:nvSpPr>
        <p:spPr>
          <a:xfrm>
            <a:off x="3807728" y="3369781"/>
            <a:ext cx="7006182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Show initiative, be pro-active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Be keen to learn new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Take care in your appearance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Reliability, e.g. be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Teamwork – join in, get on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Adaptability</a:t>
            </a:r>
          </a:p>
        </p:txBody>
      </p:sp>
    </p:spTree>
    <p:extLst>
      <p:ext uri="{BB962C8B-B14F-4D97-AF65-F5344CB8AC3E}">
        <p14:creationId xmlns:p14="http://schemas.microsoft.com/office/powerpoint/2010/main" val="174565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9115"/>
            <a:ext cx="8640000" cy="720000"/>
          </a:xfr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Pathways into 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7470" y="1699193"/>
            <a:ext cx="10784023" cy="4694960"/>
            <a:chOff x="-14827" y="1370192"/>
            <a:chExt cx="9183208" cy="4694960"/>
          </a:xfrm>
        </p:grpSpPr>
        <p:sp>
          <p:nvSpPr>
            <p:cNvPr id="6" name="Parallelogram 5"/>
            <p:cNvSpPr/>
            <p:nvPr/>
          </p:nvSpPr>
          <p:spPr>
            <a:xfrm rot="20772393">
              <a:off x="103649" y="1681622"/>
              <a:ext cx="2231875" cy="669699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Further Education</a:t>
              </a:r>
            </a:p>
          </p:txBody>
        </p:sp>
        <p:sp>
          <p:nvSpPr>
            <p:cNvPr id="9" name="Parallelogram 8"/>
            <p:cNvSpPr/>
            <p:nvPr/>
          </p:nvSpPr>
          <p:spPr>
            <a:xfrm rot="20769190">
              <a:off x="-14827" y="2543412"/>
              <a:ext cx="2387541" cy="1168050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36000" bIns="0" rtlCol="0" anchor="ctr">
              <a:norm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 experience and volunteering</a:t>
              </a:r>
            </a:p>
          </p:txBody>
        </p:sp>
        <p:sp>
          <p:nvSpPr>
            <p:cNvPr id="10" name="Parallelogram 9"/>
            <p:cNvSpPr/>
            <p:nvPr/>
          </p:nvSpPr>
          <p:spPr>
            <a:xfrm rot="20773943">
              <a:off x="-1846" y="3892552"/>
              <a:ext cx="2386251" cy="1055195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36000" bIns="0" rtlCol="0" anchor="ctr">
              <a:norm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Apprenticeships and Traineeships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79054" y="1370192"/>
              <a:ext cx="6854911" cy="720000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Academic (A Levels), vocational study or technical learning – all can lead to higher learning – e.g. University or Higher or Degree Apprenticeships.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431" y="2229339"/>
              <a:ext cx="6860844" cy="1191148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Experience the world of work and learn new skills. Employers are keen on people who have some form of experience in a working environment.</a:t>
              </a:r>
            </a:p>
            <a:p>
              <a:r>
                <a:rPr lang="en-GB" sz="1600" dirty="0">
                  <a:solidFill>
                    <a:srgbClr val="379AE6"/>
                  </a:solidFill>
                </a:rPr>
                <a:t>There are lots of opportunities for volunteering. Check out the National Citizen Service and other websites.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343" y="3564499"/>
              <a:ext cx="6860844" cy="1119523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Learning while you are working! Start at 16, 17 or 18 and you can continue onto Advanced, Higher or Degree Apprenticeships.</a:t>
              </a:r>
            </a:p>
            <a:p>
              <a:r>
                <a:rPr lang="en-GB" sz="1600" dirty="0">
                  <a:solidFill>
                    <a:srgbClr val="379AE6"/>
                  </a:solidFill>
                </a:rPr>
                <a:t>A Traineeship helps you to develop the skills employers are looking for and is a good preparation for an apprenticeship or further training.</a:t>
              </a:r>
            </a:p>
          </p:txBody>
        </p:sp>
        <p:sp>
          <p:nvSpPr>
            <p:cNvPr id="16" name="Parallelogram 15"/>
            <p:cNvSpPr/>
            <p:nvPr/>
          </p:nvSpPr>
          <p:spPr>
            <a:xfrm rot="20804242">
              <a:off x="29560" y="5129880"/>
              <a:ext cx="2333410" cy="935272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36000" bIns="0" rtlCol="0" anchor="ctr">
              <a:norm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Additional Needs?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343" y="4837802"/>
              <a:ext cx="6882038" cy="948868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Your local College, Jobcentre or </a:t>
              </a:r>
              <a:r>
                <a:rPr lang="en-GB" sz="1600" dirty="0" err="1">
                  <a:solidFill>
                    <a:srgbClr val="379AE6"/>
                  </a:solidFill>
                </a:rPr>
                <a:t>MyGo</a:t>
              </a:r>
              <a:r>
                <a:rPr lang="en-GB" sz="1600" dirty="0">
                  <a:solidFill>
                    <a:srgbClr val="379AE6"/>
                  </a:solidFill>
                </a:rPr>
                <a:t> centre can help with gaining new skills and information about disability friendly employers.</a:t>
              </a:r>
            </a:p>
            <a:p>
              <a:r>
                <a:rPr lang="en-GB" sz="1600" dirty="0">
                  <a:solidFill>
                    <a:srgbClr val="379AE6"/>
                  </a:solidFill>
                </a:rPr>
                <a:t>For information on what is available in Suffolk go to </a:t>
              </a:r>
              <a:r>
                <a:rPr lang="en-GB" sz="1400" b="1" dirty="0">
                  <a:solidFill>
                    <a:srgbClr val="379AE6"/>
                  </a:solidFill>
                  <a:latin typeface="Trebuchet MS" panose="020B0603020202020204" pitchFamily="34" charset="0"/>
                  <a:hlinkClick r:id="rId4"/>
                </a:rPr>
                <a:t>www.suffolklocaloffer.org.uk</a:t>
              </a:r>
              <a:r>
                <a:rPr lang="en-GB" sz="1400" b="1" dirty="0">
                  <a:solidFill>
                    <a:srgbClr val="379AE6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3CB5336-97B5-4294-8F3D-B7D9EC8A2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1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4537"/>
            <a:ext cx="8640000" cy="720000"/>
          </a:xfrm>
          <a:gradFill flip="none" rotWithShape="1">
            <a:gsLst>
              <a:gs pos="100000">
                <a:schemeClr val="bg1"/>
              </a:gs>
              <a:gs pos="100000">
                <a:srgbClr val="CC0099"/>
              </a:gs>
              <a:gs pos="100000">
                <a:srgbClr val="620272"/>
              </a:gs>
              <a:gs pos="100000">
                <a:srgbClr val="9A7FCB"/>
              </a:gs>
            </a:gsLst>
            <a:lin ang="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world of work - </a:t>
            </a:r>
            <a:r>
              <a:rPr lang="en-GB" i="1" dirty="0">
                <a:solidFill>
                  <a:srgbClr val="FFFFFF"/>
                </a:solidFill>
              </a:rPr>
              <a:t>the future is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100" y="2234522"/>
            <a:ext cx="8279545" cy="40126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i="1" dirty="0">
                <a:solidFill>
                  <a:srgbClr val="002060"/>
                </a:solidFill>
              </a:rPr>
              <a:t>New job roles are being created all the time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New technologies are being developed all the time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i="1" dirty="0">
                <a:solidFill>
                  <a:srgbClr val="002060"/>
                </a:solidFill>
              </a:rPr>
              <a:t>Some of the biggest companies in the world didn’t exist 10 years ago!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i="1" dirty="0">
                <a:solidFill>
                  <a:srgbClr val="002060"/>
                </a:solidFill>
              </a:rPr>
              <a:t>The world is getting smaller – there’s competition from around the world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People are living longer – </a:t>
            </a:r>
            <a:r>
              <a:rPr lang="en-GB" i="1" dirty="0">
                <a:solidFill>
                  <a:srgbClr val="002060"/>
                </a:solidFill>
              </a:rPr>
              <a:t>requiring more health and social care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We must protect the environment – </a:t>
            </a:r>
            <a:r>
              <a:rPr lang="en-GB" i="1" dirty="0">
                <a:solidFill>
                  <a:srgbClr val="002060"/>
                </a:solidFill>
              </a:rPr>
              <a:t>greener technologies needed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You will at least need qualifications at Level 2 and 3 </a:t>
            </a:r>
            <a:r>
              <a:rPr lang="en-GB" i="1" dirty="0">
                <a:solidFill>
                  <a:srgbClr val="002060"/>
                </a:solidFill>
              </a:rPr>
              <a:t>or higher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GB" sz="5400" dirty="0">
                <a:solidFill>
                  <a:srgbClr val="002060"/>
                </a:solidFill>
              </a:rPr>
              <a:t>															…</a:t>
            </a:r>
            <a:endParaRPr lang="en-GB" sz="4400" dirty="0"/>
          </a:p>
        </p:txBody>
      </p:sp>
      <p:sp>
        <p:nvSpPr>
          <p:cNvPr id="6" name="Oval Callout 5"/>
          <p:cNvSpPr/>
          <p:nvPr/>
        </p:nvSpPr>
        <p:spPr>
          <a:xfrm rot="373411">
            <a:off x="9833452" y="4873083"/>
            <a:ext cx="2263983" cy="1867705"/>
          </a:xfrm>
          <a:prstGeom prst="wedgeEllipseCallout">
            <a:avLst>
              <a:gd name="adj1" fmla="val -82317"/>
              <a:gd name="adj2" fmla="val -20899"/>
            </a:avLst>
          </a:prstGeom>
          <a:gradFill flip="none" rotWithShape="1">
            <a:gsLst>
              <a:gs pos="6000">
                <a:schemeClr val="accent1"/>
              </a:gs>
              <a:gs pos="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Segoe Print" panose="02000600000000000000" pitchFamily="2" charset="0"/>
              </a:rPr>
              <a:t>To plan your future career you have to look at the trends today</a:t>
            </a:r>
            <a:r>
              <a:rPr lang="en-GB" sz="1600" b="1" dirty="0">
                <a:latin typeface="Segoe Print" panose="02000600000000000000" pitchFamily="2" charset="0"/>
              </a:rPr>
              <a:t>!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087D7E2-179A-47A9-BFDD-E1D8501DF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18195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4B82810-8586-404C-B042-9829710B2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ave 4">
            <a:extLst>
              <a:ext uri="{FF2B5EF4-FFF2-40B4-BE49-F238E27FC236}">
                <a16:creationId xmlns:a16="http://schemas.microsoft.com/office/drawing/2014/main" id="{B39D7463-5D20-47FB-AA6C-A6DC5DC5E97C}"/>
              </a:ext>
            </a:extLst>
          </p:cNvPr>
          <p:cNvSpPr/>
          <p:nvPr/>
        </p:nvSpPr>
        <p:spPr>
          <a:xfrm rot="21173547">
            <a:off x="1851239" y="1622208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163233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000" y="510923"/>
            <a:ext cx="8640000" cy="720000"/>
          </a:xfrm>
          <a:prstGeom prst="rect">
            <a:avLst/>
          </a:prstGeo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0" dirty="0">
                <a:solidFill>
                  <a:srgbClr val="FFFFFF"/>
                </a:solidFill>
              </a:rPr>
              <a:t>Some useful websites…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49229" y="3314700"/>
            <a:ext cx="2262433" cy="2236611"/>
            <a:chOff x="713465" y="3081795"/>
            <a:chExt cx="2185378" cy="16420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719" y="3081795"/>
              <a:ext cx="1958451" cy="4269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3465" y="3308062"/>
              <a:ext cx="2185378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rgbClr val="000000"/>
                  </a:solidFill>
                  <a:latin typeface="Oxygen-Bold"/>
                </a:rPr>
                <a:t>	</a:t>
              </a:r>
              <a:br>
                <a:rPr lang="en-GB" sz="1400" b="1" dirty="0">
                  <a:solidFill>
                    <a:srgbClr val="000000"/>
                  </a:solidFill>
                  <a:latin typeface="Oxygen-Bold"/>
                </a:rPr>
              </a:br>
              <a:r>
                <a:rPr lang="en-GB" sz="1200" b="1" dirty="0">
                  <a:solidFill>
                    <a:srgbClr val="000000"/>
                  </a:solidFill>
                  <a:latin typeface="Oxygen-Bold"/>
                </a:rPr>
                <a:t>National Apprenticeship Service</a:t>
              </a:r>
              <a:endParaRPr lang="en-GB" sz="1400" b="1" dirty="0">
                <a:solidFill>
                  <a:srgbClr val="000000"/>
                </a:solidFill>
                <a:latin typeface="Oxygen-Bold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Search and apply for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apprenticeships in England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https://www.gov.uk/apply-apprenticeship</a:t>
              </a:r>
              <a:endParaRPr lang="en-GB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06402" y="1518084"/>
            <a:ext cx="2333012" cy="1582984"/>
            <a:chOff x="459754" y="1587460"/>
            <a:chExt cx="2471536" cy="1223725"/>
          </a:xfrm>
        </p:grpSpPr>
        <p:sp>
          <p:nvSpPr>
            <p:cNvPr id="16" name="Rectangle 15"/>
            <p:cNvSpPr/>
            <p:nvPr/>
          </p:nvSpPr>
          <p:spPr>
            <a:xfrm>
              <a:off x="681603" y="1980188"/>
              <a:ext cx="2249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Find out about career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opportunities in Suffolk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and Norfolk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www.icanbea.org.uk</a:t>
              </a:r>
              <a:endParaRPr lang="en-GB" sz="12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754" y="1587460"/>
              <a:ext cx="2405523" cy="36025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451100" y="1509048"/>
            <a:ext cx="2576278" cy="1997545"/>
            <a:chOff x="2957212" y="1465217"/>
            <a:chExt cx="2747811" cy="1605019"/>
          </a:xfrm>
        </p:grpSpPr>
        <p:sp>
          <p:nvSpPr>
            <p:cNvPr id="20" name="Rectangle 19"/>
            <p:cNvSpPr/>
            <p:nvPr/>
          </p:nvSpPr>
          <p:spPr>
            <a:xfrm>
              <a:off x="3137587" y="2074203"/>
              <a:ext cx="2567436" cy="996033"/>
            </a:xfrm>
            <a:prstGeom prst="rect">
              <a:avLst/>
            </a:prstGeom>
          </p:spPr>
          <p:txBody>
            <a:bodyPr wrap="square" lIns="72000" tIns="36000" rIns="72000" bIns="3600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Find out what’s available from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local apprenticeship providers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www.thesource.me.uk/</a:t>
              </a:r>
            </a:p>
            <a:p>
              <a:r>
                <a:rPr lang="en-GB" sz="1200" dirty="0" err="1">
                  <a:solidFill>
                    <a:srgbClr val="AE208F"/>
                  </a:solidFill>
                  <a:latin typeface="Oxygen"/>
                </a:rPr>
                <a:t>jobsandcareers</a:t>
              </a:r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/apply-for-</a:t>
              </a:r>
              <a:r>
                <a:rPr lang="en-GB" sz="1200" dirty="0" err="1">
                  <a:solidFill>
                    <a:srgbClr val="AE208F"/>
                  </a:solidFill>
                  <a:latin typeface="Oxygen"/>
                </a:rPr>
                <a:t>anapprenticeship</a:t>
              </a:r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/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7212" y="1465217"/>
              <a:ext cx="2414530" cy="56253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9711298" y="6161071"/>
            <a:ext cx="2087786" cy="415061"/>
          </a:xfrm>
          <a:prstGeom prst="rect">
            <a:avLst/>
          </a:prstGeo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…and many more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15817" y="5272982"/>
            <a:ext cx="2061284" cy="1293651"/>
            <a:chOff x="713465" y="5002356"/>
            <a:chExt cx="1991079" cy="9497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677" y="5002356"/>
              <a:ext cx="859611" cy="3231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3465" y="5305777"/>
              <a:ext cx="1991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Connecting people to higher education</a:t>
              </a: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https://www.ucas.com/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94628" y="3723411"/>
            <a:ext cx="2740505" cy="1269544"/>
            <a:chOff x="3262768" y="3587141"/>
            <a:chExt cx="2647168" cy="932053"/>
          </a:xfrm>
        </p:grpSpPr>
        <p:sp>
          <p:nvSpPr>
            <p:cNvPr id="17" name="Rectangle 16"/>
            <p:cNvSpPr/>
            <p:nvPr/>
          </p:nvSpPr>
          <p:spPr>
            <a:xfrm>
              <a:off x="3991628" y="3688197"/>
              <a:ext cx="19183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000000"/>
                  </a:solidFill>
                  <a:latin typeface="Oxygen-Bold"/>
                </a:rPr>
                <a:t>National Careers Service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https://nationalcareersservice.direct.gov.uk/</a:t>
              </a:r>
              <a:endParaRPr lang="en-GB" sz="12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2768" y="3587141"/>
              <a:ext cx="728860" cy="85276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692756" y="3695477"/>
            <a:ext cx="2424045" cy="2145411"/>
            <a:chOff x="6062669" y="3082985"/>
            <a:chExt cx="1991833" cy="1575084"/>
          </a:xfrm>
        </p:grpSpPr>
        <p:sp>
          <p:nvSpPr>
            <p:cNvPr id="15" name="Rectangle 14"/>
            <p:cNvSpPr/>
            <p:nvPr/>
          </p:nvSpPr>
          <p:spPr>
            <a:xfrm>
              <a:off x="6069929" y="3827072"/>
              <a:ext cx="19845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000000"/>
                  </a:solidFill>
                  <a:latin typeface="Oxygen-Bold"/>
                </a:rPr>
                <a:t>Not Going to </a:t>
              </a:r>
              <a:r>
                <a:rPr lang="en-GB" sz="1200" b="1" dirty="0" err="1">
                  <a:solidFill>
                    <a:srgbClr val="000000"/>
                  </a:solidFill>
                  <a:latin typeface="Oxygen-Bold"/>
                </a:rPr>
                <a:t>Uni</a:t>
              </a:r>
              <a:endParaRPr lang="en-GB" sz="1200" b="1" dirty="0">
                <a:solidFill>
                  <a:srgbClr val="000000"/>
                </a:solidFill>
                <a:latin typeface="Oxygen-Bold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What could you do if you</a:t>
              </a:r>
              <a:br>
                <a:rPr lang="en-GB" sz="1200" dirty="0">
                  <a:solidFill>
                    <a:srgbClr val="000000"/>
                  </a:solidFill>
                  <a:latin typeface="Oxygen"/>
                </a:rPr>
              </a:br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didn’t go to university?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www.notgoingtouni.co.uk</a:t>
              </a:r>
              <a:endParaRPr lang="en-GB" sz="12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2669" y="3082985"/>
              <a:ext cx="1500198" cy="8447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194628" y="5373089"/>
            <a:ext cx="2390863" cy="1402375"/>
            <a:chOff x="3154008" y="4943307"/>
            <a:chExt cx="2309433" cy="1029573"/>
          </a:xfrm>
        </p:grpSpPr>
        <p:sp>
          <p:nvSpPr>
            <p:cNvPr id="33" name="Rectangle 32"/>
            <p:cNvSpPr/>
            <p:nvPr/>
          </p:nvSpPr>
          <p:spPr>
            <a:xfrm>
              <a:off x="3154008" y="5326549"/>
              <a:ext cx="23094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Find jobs and apprenticeships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by keywords or location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www.jobs24.co.uk</a:t>
              </a:r>
              <a:endParaRPr lang="en-GB" sz="12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62767" y="4943307"/>
              <a:ext cx="1622301" cy="38324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519BE4-4ABF-4F37-9783-F86C1D1195A3}"/>
              </a:ext>
            </a:extLst>
          </p:cNvPr>
          <p:cNvGrpSpPr/>
          <p:nvPr/>
        </p:nvGrpSpPr>
        <p:grpSpPr>
          <a:xfrm>
            <a:off x="8512702" y="1620583"/>
            <a:ext cx="2424045" cy="1886010"/>
            <a:chOff x="7619403" y="1317484"/>
            <a:chExt cx="2424045" cy="1886010"/>
          </a:xfrm>
        </p:grpSpPr>
        <p:sp>
          <p:nvSpPr>
            <p:cNvPr id="19" name="Rectangle 18"/>
            <p:cNvSpPr/>
            <p:nvPr/>
          </p:nvSpPr>
          <p:spPr>
            <a:xfrm>
              <a:off x="7619403" y="2187831"/>
              <a:ext cx="242404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The nation’s largest skills and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careers event</a:t>
              </a:r>
            </a:p>
            <a:p>
              <a:r>
                <a:rPr lang="en-GB" sz="1200" dirty="0">
                  <a:solidFill>
                    <a:srgbClr val="CC0099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https://www.trinityparkevents.co.uk/our-events/suffolk-skills-careers-festival/</a:t>
              </a:r>
              <a:r>
                <a:rPr lang="en-GB" sz="1200" dirty="0">
                  <a:solidFill>
                    <a:srgbClr val="CC0099"/>
                  </a:solidFill>
                </a:rPr>
                <a:t> </a:t>
              </a:r>
              <a:endParaRPr lang="en-GB" sz="1200" dirty="0">
                <a:solidFill>
                  <a:srgbClr val="CC0099"/>
                </a:solidFill>
                <a:latin typeface="Oxygen"/>
              </a:endParaRP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01C3D818-DFD8-4525-B19D-67E326C2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14880" y="1317484"/>
              <a:ext cx="955753" cy="870347"/>
            </a:xfrm>
            <a:prstGeom prst="rect">
              <a:avLst/>
            </a:prstGeom>
          </p:spPr>
        </p:pic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B8E1DD2-7D1D-4963-A521-62C6C86BA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r:id="rId13" imgW="4875840" imgH="990360" progId="">
                  <p:embed/>
                </p:oleObj>
              </mc:Choice>
              <mc:Fallback>
                <p:oleObj r:id="rId13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85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4537"/>
            <a:ext cx="8640000" cy="720000"/>
          </a:xfrm>
          <a:solidFill>
            <a:srgbClr val="379AE6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How will we be 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655" y="2151838"/>
            <a:ext cx="3939534" cy="3487507"/>
          </a:xfrm>
        </p:spPr>
        <p:txBody>
          <a:bodyPr>
            <a:normAutofit lnSpcReduction="10000"/>
          </a:bodyPr>
          <a:lstStyle/>
          <a:p>
            <a:pPr marL="1343025"/>
            <a:r>
              <a:rPr lang="en-GB" sz="2000" dirty="0"/>
              <a:t>Flexible hours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Fixed term contracts</a:t>
            </a:r>
          </a:p>
          <a:p>
            <a:pPr marL="1343025"/>
            <a:r>
              <a:rPr lang="en-GB" sz="2000" dirty="0"/>
              <a:t>Freelance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Shift work</a:t>
            </a:r>
          </a:p>
          <a:p>
            <a:pPr marL="1343025"/>
            <a:r>
              <a:rPr lang="en-GB" sz="2000" dirty="0"/>
              <a:t>Remote working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Portfolio career</a:t>
            </a:r>
          </a:p>
          <a:p>
            <a:pPr marL="1343025"/>
            <a:r>
              <a:rPr lang="en-GB" sz="2000" dirty="0"/>
              <a:t>Self employment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Gig economy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227" y="1527542"/>
            <a:ext cx="601023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002060"/>
              </a:buClr>
              <a:buSzPct val="80000"/>
            </a:pPr>
            <a:r>
              <a:rPr lang="en-GB" sz="5800" b="1" dirty="0">
                <a:solidFill>
                  <a:srgbClr val="002060"/>
                </a:solidFill>
              </a:rPr>
              <a:t>…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9FB207-4EA8-4E10-BF85-D9BA8C3A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09E5714-D2CB-43C7-9DE1-75392A9F70B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14">
            <a:off x="9400101" y="5967376"/>
            <a:ext cx="797891" cy="797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085FF-EFF1-42C1-9380-6A223F5C7A7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377">
            <a:off x="11249528" y="2214040"/>
            <a:ext cx="797891" cy="79789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590118-84F6-4719-9C95-E7D975FC742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11">
            <a:off x="10324500" y="2302735"/>
            <a:ext cx="797891" cy="797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2E2DE-3B3A-4C2F-B32E-7054DFE6336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409">
            <a:off x="10376767" y="3190116"/>
            <a:ext cx="797891" cy="79789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A5839D9-F734-4661-A892-B9ED11A1E8C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11361137" y="3131933"/>
            <a:ext cx="797891" cy="797891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AD0D23C-411B-4F14-8473-DC45073470C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593">
            <a:off x="10477743" y="1498233"/>
            <a:ext cx="797891" cy="797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191F83-5E00-4DA1-A85B-7AC4690EAAA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58">
            <a:off x="9540008" y="4092180"/>
            <a:ext cx="797891" cy="797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18BF94-2A8F-4855-A768-A463E1D5A36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55">
            <a:off x="10431137" y="4085685"/>
            <a:ext cx="797891" cy="797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1BD62-D96F-4702-AA8D-A6F0FB63996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97">
            <a:off x="11346588" y="4046010"/>
            <a:ext cx="797891" cy="797891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DFE9DE-44BD-4E6C-96C1-585C44F3ED15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312">
            <a:off x="11297308" y="1382244"/>
            <a:ext cx="797891" cy="797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69FC19-18CF-4479-AE16-D1D2F44B8070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833">
            <a:off x="9423533" y="5023279"/>
            <a:ext cx="797891" cy="79789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C876E51-E5DB-44E3-BF60-8EC0A9B2D4EE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4">
            <a:off x="10342981" y="5011016"/>
            <a:ext cx="797891" cy="797891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6F5C0B84-A252-4A52-BCA5-7E2202449000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7">
            <a:off x="11249530" y="4971246"/>
            <a:ext cx="797891" cy="7978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75DD11-906E-40F8-9D23-1EB1C37629B0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140">
            <a:off x="2039017" y="5945893"/>
            <a:ext cx="797891" cy="797891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2529531B-7780-4945-8586-E01472C86D88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11219861" y="5808359"/>
            <a:ext cx="797891" cy="7978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F4EBC5-9CFD-4282-AEA3-FF4E39A4F829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2815263" y="5933925"/>
            <a:ext cx="797891" cy="797891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EF62D07B-8AC6-4EA4-AC1E-17B5A5DDBB4E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65">
            <a:off x="3568702" y="5924888"/>
            <a:ext cx="797891" cy="797891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71332C1-4021-4521-A79C-9ED4093923F4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734">
            <a:off x="5990535" y="5933925"/>
            <a:ext cx="797891" cy="797891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04C4C1C1-3BDD-4C19-9D9B-D21A3E7A2E80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946">
            <a:off x="6798564" y="5911046"/>
            <a:ext cx="797891" cy="797891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6CD9203F-F0B7-4C64-850A-EC5173053D72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947">
            <a:off x="4308418" y="5949173"/>
            <a:ext cx="797891" cy="7978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0F65B4-78E4-4B97-AA53-F89B6ADC19AD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851">
            <a:off x="7713306" y="5897389"/>
            <a:ext cx="797891" cy="797891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E696F1E3-3F5E-4A25-8A9D-8662F9BA13EE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66">
            <a:off x="8501355" y="5911045"/>
            <a:ext cx="797891" cy="7978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D4AF3E-2505-49F2-B008-A0AB55C8353F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072">
            <a:off x="10370256" y="5937747"/>
            <a:ext cx="797891" cy="797891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62C7201-D4F4-4E9C-80E8-DFD7374D1EE9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25">
            <a:off x="5133647" y="5946392"/>
            <a:ext cx="797891" cy="797891"/>
          </a:xfrm>
          <a:prstGeom prst="rect">
            <a:avLst/>
          </a:prstGeom>
        </p:spPr>
      </p:pic>
      <p:sp>
        <p:nvSpPr>
          <p:cNvPr id="32" name="Wave 31">
            <a:extLst>
              <a:ext uri="{FF2B5EF4-FFF2-40B4-BE49-F238E27FC236}">
                <a16:creationId xmlns:a16="http://schemas.microsoft.com/office/drawing/2014/main" id="{06D25B73-3CFF-4A17-B1F0-2A0207BCB2CB}"/>
              </a:ext>
            </a:extLst>
          </p:cNvPr>
          <p:cNvSpPr/>
          <p:nvPr/>
        </p:nvSpPr>
        <p:spPr>
          <a:xfrm rot="20928550">
            <a:off x="1633352" y="1890265"/>
            <a:ext cx="2098657" cy="743042"/>
          </a:xfrm>
          <a:prstGeom prst="wave">
            <a:avLst>
              <a:gd name="adj1" fmla="val 12500"/>
              <a:gd name="adj2" fmla="val -2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42025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823" y="514537"/>
            <a:ext cx="8640000" cy="720000"/>
          </a:xfr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Major employment and growth areas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0135"/>
          <a:stretch/>
        </p:blipFill>
        <p:spPr>
          <a:xfrm>
            <a:off x="2138068" y="1453415"/>
            <a:ext cx="7915863" cy="489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FA8ACB-D98C-48A7-BB00-7E084FF98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02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24645"/>
            <a:ext cx="8640000" cy="720000"/>
          </a:xfrm>
          <a:solidFill>
            <a:srgbClr val="AAACAF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Construction &amp; Maintenance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91082" y="1453308"/>
            <a:ext cx="6827532" cy="1879767"/>
            <a:chOff x="1607031" y="1255651"/>
            <a:chExt cx="6827532" cy="2124214"/>
          </a:xfrm>
        </p:grpSpPr>
        <p:sp>
          <p:nvSpPr>
            <p:cNvPr id="6" name="TextBox 5"/>
            <p:cNvSpPr txBox="1"/>
            <p:nvPr/>
          </p:nvSpPr>
          <p:spPr>
            <a:xfrm>
              <a:off x="1607031" y="1255651"/>
              <a:ext cx="3368888" cy="201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8A8D92"/>
                  </a:solidFill>
                </a:rPr>
                <a:t>3970</a:t>
              </a:r>
              <a:r>
                <a:rPr lang="en-GB" sz="2500" b="1" dirty="0">
                  <a:solidFill>
                    <a:srgbClr val="8A8D92"/>
                  </a:solidFill>
                </a:rPr>
                <a:t> </a:t>
              </a:r>
              <a:r>
                <a:rPr lang="en-GB" sz="2000" dirty="0">
                  <a:solidFill>
                    <a:srgbClr val="8A8D92"/>
                  </a:solidFill>
                </a:rPr>
                <a:t>new people are needed each year in construction in the East of England</a:t>
              </a:r>
            </a:p>
            <a:p>
              <a:r>
                <a:rPr lang="en-GB" sz="2500" b="1" i="1" dirty="0">
                  <a:solidFill>
                    <a:srgbClr val="8A8D92"/>
                  </a:solidFill>
                </a:rPr>
                <a:t>117,000</a:t>
              </a:r>
              <a:r>
                <a:rPr lang="en-GB" sz="2000" b="1" dirty="0">
                  <a:solidFill>
                    <a:srgbClr val="8A8D92"/>
                  </a:solidFill>
                </a:rPr>
                <a:t> </a:t>
              </a:r>
              <a:r>
                <a:rPr lang="en-GB" sz="2000" dirty="0">
                  <a:solidFill>
                    <a:srgbClr val="8A8D92"/>
                  </a:solidFill>
                </a:rPr>
                <a:t>new houses needed in Suffolk &amp; Norfolk by 2026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8873" y="1333670"/>
              <a:ext cx="3345690" cy="93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8A8D92"/>
                  </a:solidFill>
                </a:rPr>
                <a:t>180</a:t>
              </a:r>
              <a:r>
                <a:rPr lang="en-GB" sz="2800" b="1" dirty="0">
                  <a:solidFill>
                    <a:srgbClr val="8A8D92"/>
                  </a:solidFill>
                </a:rPr>
                <a:t> </a:t>
              </a:r>
              <a:r>
                <a:rPr lang="en-GB" sz="2000" dirty="0">
                  <a:solidFill>
                    <a:srgbClr val="8A8D92"/>
                  </a:solidFill>
                </a:rPr>
                <a:t>different job roles in the industry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4985754" y="1255651"/>
              <a:ext cx="0" cy="2124214"/>
            </a:xfrm>
            <a:prstGeom prst="line">
              <a:avLst/>
            </a:prstGeom>
            <a:ln w="38100">
              <a:solidFill>
                <a:srgbClr val="AAACA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AAAC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Electrical | Plumbing and heating | Painters and Decorators | Civil engineers | Technicians | IT | Labourers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8777" y="4624324"/>
            <a:ext cx="718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A8D92"/>
                </a:solidFill>
              </a:rPr>
              <a:t>Smart buildings </a:t>
            </a:r>
            <a:r>
              <a:rPr lang="en-GB" b="1" dirty="0">
                <a:solidFill>
                  <a:srgbClr val="8A8D92"/>
                </a:solidFill>
              </a:rPr>
              <a:t>| </a:t>
            </a:r>
            <a:r>
              <a:rPr lang="en-GB" dirty="0">
                <a:solidFill>
                  <a:srgbClr val="8A8D92"/>
                </a:solidFill>
              </a:rPr>
              <a:t>Green skills </a:t>
            </a:r>
            <a:r>
              <a:rPr lang="en-GB" b="1" dirty="0">
                <a:solidFill>
                  <a:srgbClr val="8A8D92"/>
                </a:solidFill>
              </a:rPr>
              <a:t>|</a:t>
            </a:r>
            <a:r>
              <a:rPr lang="en-GB" dirty="0">
                <a:solidFill>
                  <a:srgbClr val="8A8D92"/>
                </a:solidFill>
              </a:rPr>
              <a:t> Offsite construction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51AFA-9DAF-4813-854A-97F73D75054E}"/>
              </a:ext>
            </a:extLst>
          </p:cNvPr>
          <p:cNvSpPr txBox="1"/>
          <p:nvPr/>
        </p:nvSpPr>
        <p:spPr>
          <a:xfrm>
            <a:off x="3448777" y="3641158"/>
            <a:ext cx="78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A8D92"/>
                </a:solidFill>
              </a:rPr>
              <a:t>Digital skills – BIM (Building Information Modelling), AR (Augmented Reality), VR (Virtual Reality)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9202BC-54F4-4BF0-BE5A-E7596EFA4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D431F7D-7668-450D-B7C6-585966EB9C0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59708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4031F02B-6221-4BA8-AD92-5F0F358B2C7C}"/>
              </a:ext>
            </a:extLst>
          </p:cNvPr>
          <p:cNvSpPr/>
          <p:nvPr/>
        </p:nvSpPr>
        <p:spPr>
          <a:xfrm rot="21173547">
            <a:off x="1816072" y="1528537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AAACAF"/>
          </a:solidFill>
          <a:ln>
            <a:solidFill>
              <a:srgbClr val="AA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0D3B9D8C-18B0-4A01-B45B-32BEC36604B4}"/>
              </a:ext>
            </a:extLst>
          </p:cNvPr>
          <p:cNvSpPr/>
          <p:nvPr/>
        </p:nvSpPr>
        <p:spPr>
          <a:xfrm rot="21173547">
            <a:off x="1770073" y="4497822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AAACAF"/>
          </a:solidFill>
          <a:ln>
            <a:solidFill>
              <a:srgbClr val="AA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EB6BE455-4EA9-4CFE-A4AA-2C3990CD08C9}"/>
              </a:ext>
            </a:extLst>
          </p:cNvPr>
          <p:cNvSpPr/>
          <p:nvPr/>
        </p:nvSpPr>
        <p:spPr>
          <a:xfrm rot="21173547">
            <a:off x="1786737" y="3609871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AAACAF"/>
          </a:solidFill>
          <a:ln>
            <a:solidFill>
              <a:srgbClr val="AA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18307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39820"/>
            <a:ext cx="8640000" cy="720000"/>
          </a:xfrm>
          <a:solidFill>
            <a:srgbClr val="B6D63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Energy </a:t>
            </a:r>
            <a:r>
              <a:rPr lang="en-GB" b="0" dirty="0">
                <a:solidFill>
                  <a:srgbClr val="FFFFFF"/>
                </a:solidFill>
              </a:rPr>
              <a:t>(including Renewables)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46837" y="1596710"/>
            <a:ext cx="8132119" cy="2051945"/>
            <a:chOff x="1858776" y="1363939"/>
            <a:chExt cx="6140938" cy="2051945"/>
          </a:xfrm>
        </p:grpSpPr>
        <p:sp>
          <p:nvSpPr>
            <p:cNvPr id="7" name="TextBox 6"/>
            <p:cNvSpPr txBox="1"/>
            <p:nvPr/>
          </p:nvSpPr>
          <p:spPr>
            <a:xfrm>
              <a:off x="1858776" y="1399948"/>
              <a:ext cx="2931976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96B426"/>
                  </a:solidFill>
                </a:rPr>
                <a:t>Suffolk is at the forefront of low carbon energy production with many new and established companies</a:t>
              </a:r>
            </a:p>
            <a:p>
              <a:r>
                <a:rPr lang="en-GB" sz="2500" b="1" dirty="0">
                  <a:solidFill>
                    <a:srgbClr val="96B426"/>
                  </a:solidFill>
                </a:rPr>
                <a:t>12,000</a:t>
              </a:r>
              <a:r>
                <a:rPr lang="en-GB" sz="2500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currently employed in energy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85932" y="1416206"/>
              <a:ext cx="3413782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96B426"/>
                  </a:solidFill>
                </a:rPr>
                <a:t>5000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wind turbines to be sited off our coast</a:t>
              </a:r>
            </a:p>
            <a:p>
              <a:r>
                <a:rPr lang="en-GB" sz="2500" b="1" dirty="0">
                  <a:solidFill>
                    <a:srgbClr val="96B426"/>
                  </a:solidFill>
                </a:rPr>
                <a:t>5600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potential jobs during Sizewell C construction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500" b="1" dirty="0">
                  <a:solidFill>
                    <a:srgbClr val="96B426"/>
                  </a:solidFill>
                </a:rPr>
                <a:t>900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permanent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39005" y="1363939"/>
              <a:ext cx="0" cy="1857518"/>
            </a:xfrm>
            <a:prstGeom prst="line">
              <a:avLst/>
            </a:prstGeom>
            <a:ln w="38100">
              <a:solidFill>
                <a:srgbClr val="B6D6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52469"/>
            <a:ext cx="12192000" cy="450000"/>
          </a:xfrm>
          <a:prstGeom prst="rect">
            <a:avLst/>
          </a:prstGeom>
          <a:solidFill>
            <a:srgbClr val="B6D63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oil and gas | wind and wave power | nuclear | bio energy |sustainable construction | carbon capture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837" y="3882766"/>
            <a:ext cx="768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6B426"/>
                </a:solidFill>
              </a:rPr>
              <a:t>Skilled people with qualifications at level 4 and above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6837" y="4632101"/>
            <a:ext cx="765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6B426"/>
                </a:solidFill>
              </a:rPr>
              <a:t>Growing technologies </a:t>
            </a:r>
            <a:r>
              <a:rPr lang="en-GB" b="1" dirty="0">
                <a:solidFill>
                  <a:srgbClr val="96B426"/>
                </a:solidFill>
              </a:rPr>
              <a:t>|</a:t>
            </a:r>
            <a:r>
              <a:rPr lang="en-GB" dirty="0">
                <a:solidFill>
                  <a:srgbClr val="96B426"/>
                </a:solidFill>
              </a:rPr>
              <a:t> Energy from Waste </a:t>
            </a:r>
            <a:r>
              <a:rPr lang="en-GB" b="1" dirty="0">
                <a:solidFill>
                  <a:srgbClr val="96B426"/>
                </a:solidFill>
              </a:rPr>
              <a:t>|</a:t>
            </a:r>
            <a:r>
              <a:rPr lang="en-GB" dirty="0">
                <a:solidFill>
                  <a:srgbClr val="96B426"/>
                </a:solidFill>
              </a:rPr>
              <a:t> Solar power </a:t>
            </a:r>
            <a:r>
              <a:rPr lang="en-GB" b="1" dirty="0">
                <a:solidFill>
                  <a:srgbClr val="96B426"/>
                </a:solidFill>
              </a:rPr>
              <a:t>| </a:t>
            </a:r>
            <a:r>
              <a:rPr lang="en-GB" dirty="0">
                <a:solidFill>
                  <a:srgbClr val="96B426"/>
                </a:solidFill>
              </a:rPr>
              <a:t>more Wind farms </a:t>
            </a:r>
            <a:r>
              <a:rPr lang="en-GB" b="1" dirty="0">
                <a:solidFill>
                  <a:srgbClr val="96B426"/>
                </a:solidFill>
              </a:rPr>
              <a:t>|</a:t>
            </a:r>
            <a:r>
              <a:rPr lang="en-GB" dirty="0">
                <a:solidFill>
                  <a:srgbClr val="96B426"/>
                </a:solidFill>
              </a:rPr>
              <a:t> Nuclear (Sizewell C)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D4D0356-4ED4-40D3-BDBB-35B896FCB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F681010-2347-4F62-A66E-57C85C54AE4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59708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Wave 20">
            <a:extLst>
              <a:ext uri="{FF2B5EF4-FFF2-40B4-BE49-F238E27FC236}">
                <a16:creationId xmlns:a16="http://schemas.microsoft.com/office/drawing/2014/main" id="{5FAF755E-7D5A-4311-934A-AF209AB62A2C}"/>
              </a:ext>
            </a:extLst>
          </p:cNvPr>
          <p:cNvSpPr/>
          <p:nvPr/>
        </p:nvSpPr>
        <p:spPr>
          <a:xfrm rot="21173547">
            <a:off x="1861100" y="1665210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6D63A"/>
          </a:solidFill>
          <a:ln>
            <a:solidFill>
              <a:srgbClr val="B6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22" name="Wave 21">
            <a:extLst>
              <a:ext uri="{FF2B5EF4-FFF2-40B4-BE49-F238E27FC236}">
                <a16:creationId xmlns:a16="http://schemas.microsoft.com/office/drawing/2014/main" id="{38EE13EC-B702-4F82-BF24-6CEFEEE2E8E1}"/>
              </a:ext>
            </a:extLst>
          </p:cNvPr>
          <p:cNvSpPr/>
          <p:nvPr/>
        </p:nvSpPr>
        <p:spPr>
          <a:xfrm rot="21173547">
            <a:off x="1815101" y="463449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6D63A"/>
          </a:solidFill>
          <a:ln>
            <a:solidFill>
              <a:srgbClr val="B6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3" name="Wave 22">
            <a:extLst>
              <a:ext uri="{FF2B5EF4-FFF2-40B4-BE49-F238E27FC236}">
                <a16:creationId xmlns:a16="http://schemas.microsoft.com/office/drawing/2014/main" id="{B02430C6-4F00-470A-A6A4-185B101F85F8}"/>
              </a:ext>
            </a:extLst>
          </p:cNvPr>
          <p:cNvSpPr/>
          <p:nvPr/>
        </p:nvSpPr>
        <p:spPr>
          <a:xfrm rot="21173547">
            <a:off x="1831765" y="374654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6D63A"/>
          </a:solidFill>
          <a:ln>
            <a:solidFill>
              <a:srgbClr val="B6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53336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04541"/>
            <a:ext cx="8640000" cy="720000"/>
          </a:xfrm>
          <a:solidFill>
            <a:srgbClr val="F78625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Financial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305" y="1648528"/>
            <a:ext cx="71236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78625"/>
                </a:solidFill>
              </a:rPr>
              <a:t>Suffolk one of the </a:t>
            </a:r>
            <a:r>
              <a:rPr lang="en-GB" sz="2500" b="1" i="1" dirty="0">
                <a:solidFill>
                  <a:srgbClr val="F78625"/>
                </a:solidFill>
              </a:rPr>
              <a:t>largest finance and insurance sectors </a:t>
            </a:r>
            <a:r>
              <a:rPr lang="en-GB" sz="2000" dirty="0">
                <a:solidFill>
                  <a:srgbClr val="F78625"/>
                </a:solidFill>
              </a:rPr>
              <a:t>in the UK outside London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42578"/>
            <a:ext cx="12192000" cy="443368"/>
          </a:xfrm>
          <a:prstGeom prst="rect">
            <a:avLst/>
          </a:prstGeom>
          <a:solidFill>
            <a:srgbClr val="F7862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sp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Banking | Risk | Pensions| Global trade| Investment |Statistics | Insurance | Sales | Analytics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2214" y="3393847"/>
            <a:ext cx="828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78625"/>
                </a:solidFill>
              </a:rPr>
              <a:t>Good communicators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modern language skills </a:t>
            </a:r>
            <a:r>
              <a:rPr lang="en-GB" b="1" dirty="0">
                <a:solidFill>
                  <a:srgbClr val="F78625"/>
                </a:solidFill>
              </a:rPr>
              <a:t>| </a:t>
            </a:r>
            <a:r>
              <a:rPr lang="en-GB" dirty="0">
                <a:solidFill>
                  <a:srgbClr val="F78625"/>
                </a:solidFill>
              </a:rPr>
              <a:t>strong IT skills </a:t>
            </a:r>
            <a:r>
              <a:rPr lang="en-GB" b="1" dirty="0">
                <a:solidFill>
                  <a:srgbClr val="F78625"/>
                </a:solidFill>
              </a:rPr>
              <a:t>| </a:t>
            </a:r>
            <a:r>
              <a:rPr lang="en-GB" dirty="0">
                <a:solidFill>
                  <a:srgbClr val="F78625"/>
                </a:solidFill>
              </a:rPr>
              <a:t>customer services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accountants</a:t>
            </a:r>
            <a:r>
              <a:rPr lang="en-GB" b="1" dirty="0">
                <a:solidFill>
                  <a:srgbClr val="F78625"/>
                </a:solidFill>
              </a:rPr>
              <a:t> | </a:t>
            </a:r>
            <a:r>
              <a:rPr lang="en-GB" dirty="0">
                <a:solidFill>
                  <a:srgbClr val="F78625"/>
                </a:solidFill>
              </a:rPr>
              <a:t>legal professionals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2214" y="4240788"/>
            <a:ext cx="805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78625"/>
                </a:solidFill>
              </a:rPr>
              <a:t>New technology – new jobs: artificial intelligence</a:t>
            </a:r>
            <a:r>
              <a:rPr lang="en-GB" b="1" dirty="0">
                <a:solidFill>
                  <a:srgbClr val="F78625"/>
                </a:solidFill>
              </a:rPr>
              <a:t> | </a:t>
            </a:r>
            <a:r>
              <a:rPr lang="en-GB" dirty="0">
                <a:solidFill>
                  <a:srgbClr val="F78625"/>
                </a:solidFill>
              </a:rPr>
              <a:t>cyber security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e-commerce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big data management</a:t>
            </a:r>
            <a:r>
              <a:rPr lang="en-GB" b="1" dirty="0">
                <a:solidFill>
                  <a:srgbClr val="F78625"/>
                </a:solidFill>
              </a:rPr>
              <a:t> | </a:t>
            </a:r>
            <a:r>
              <a:rPr lang="en-GB" dirty="0">
                <a:solidFill>
                  <a:srgbClr val="F78625"/>
                </a:solidFill>
              </a:rPr>
              <a:t>actuaries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3FE8CFE-6500-4BEF-A61E-8EA8FC21D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C62E436-B792-42EA-B902-4A4587AC9A1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59708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32F7E066-0A69-4DD8-AD95-B597623A13C5}"/>
              </a:ext>
            </a:extLst>
          </p:cNvPr>
          <p:cNvSpPr/>
          <p:nvPr/>
        </p:nvSpPr>
        <p:spPr>
          <a:xfrm rot="21173547">
            <a:off x="1816072" y="1717419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78625"/>
          </a:solidFill>
          <a:ln>
            <a:solidFill>
              <a:srgbClr val="F78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F4842610-29B0-422D-AA5B-FFE9B1F3BB6E}"/>
              </a:ext>
            </a:extLst>
          </p:cNvPr>
          <p:cNvSpPr/>
          <p:nvPr/>
        </p:nvSpPr>
        <p:spPr>
          <a:xfrm rot="21173547">
            <a:off x="1840331" y="425695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78625"/>
          </a:solidFill>
          <a:ln>
            <a:solidFill>
              <a:srgbClr val="F78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F00FEC8E-A110-4704-AEC1-30DD6831E231}"/>
              </a:ext>
            </a:extLst>
          </p:cNvPr>
          <p:cNvSpPr/>
          <p:nvPr/>
        </p:nvSpPr>
        <p:spPr>
          <a:xfrm rot="21173547">
            <a:off x="1856995" y="336900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78625"/>
          </a:solidFill>
          <a:ln>
            <a:solidFill>
              <a:srgbClr val="F78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17747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27182"/>
            <a:ext cx="8640000" cy="720000"/>
          </a:xfrm>
          <a:solidFill>
            <a:srgbClr val="34A359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Health &amp; Social Care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1239" y="1490834"/>
            <a:ext cx="7538065" cy="1898487"/>
            <a:chOff x="1407267" y="1439555"/>
            <a:chExt cx="7060633" cy="1898487"/>
          </a:xfrm>
        </p:grpSpPr>
        <p:sp>
          <p:nvSpPr>
            <p:cNvPr id="3" name="TextBox 2"/>
            <p:cNvSpPr txBox="1"/>
            <p:nvPr/>
          </p:nvSpPr>
          <p:spPr>
            <a:xfrm>
              <a:off x="1407267" y="1521768"/>
              <a:ext cx="32714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00B050"/>
                  </a:solidFill>
                </a:rPr>
                <a:t>2</a:t>
              </a:r>
              <a:r>
                <a:rPr lang="en-GB" sz="2500" b="1" i="1" baseline="30000" dirty="0">
                  <a:solidFill>
                    <a:srgbClr val="00B050"/>
                  </a:solidFill>
                </a:rPr>
                <a:t>nd</a:t>
              </a:r>
              <a:r>
                <a:rPr lang="en-GB" sz="2500" b="1" i="1" dirty="0">
                  <a:solidFill>
                    <a:srgbClr val="00B050"/>
                  </a:solidFill>
                </a:rPr>
                <a:t> largest </a:t>
              </a:r>
              <a:r>
                <a:rPr lang="en-GB" sz="2000" dirty="0">
                  <a:solidFill>
                    <a:srgbClr val="00B050"/>
                  </a:solidFill>
                </a:rPr>
                <a:t>employment sector in Suffolk</a:t>
              </a:r>
            </a:p>
            <a:p>
              <a:r>
                <a:rPr lang="en-GB" sz="2500" b="1" i="1" dirty="0">
                  <a:solidFill>
                    <a:srgbClr val="00B050"/>
                  </a:solidFill>
                </a:rPr>
                <a:t>350</a:t>
              </a:r>
              <a:r>
                <a:rPr lang="en-GB" sz="2000" dirty="0">
                  <a:solidFill>
                    <a:srgbClr val="00B050"/>
                  </a:solidFill>
                </a:rPr>
                <a:t> different careers within the NHS</a:t>
              </a:r>
              <a:endParaRPr lang="en-GB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0044" y="1439555"/>
              <a:ext cx="373785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00B050"/>
                  </a:solidFill>
                </a:rPr>
                <a:t>71,400 </a:t>
              </a:r>
              <a:r>
                <a:rPr lang="en-GB" sz="2000" dirty="0">
                  <a:solidFill>
                    <a:srgbClr val="00B050"/>
                  </a:solidFill>
                </a:rPr>
                <a:t>people employed in Suffolk and Norfolk</a:t>
              </a:r>
            </a:p>
            <a:p>
              <a:r>
                <a:rPr lang="en-GB" sz="2000" dirty="0">
                  <a:solidFill>
                    <a:srgbClr val="00B050"/>
                  </a:solidFill>
                </a:rPr>
                <a:t>Predicted</a:t>
              </a:r>
              <a:r>
                <a:rPr lang="en-GB" sz="2000" b="1" dirty="0">
                  <a:solidFill>
                    <a:srgbClr val="00B050"/>
                  </a:solidFill>
                </a:rPr>
                <a:t> </a:t>
              </a:r>
              <a:r>
                <a:rPr lang="en-GB" sz="2500" b="1" i="1" dirty="0">
                  <a:solidFill>
                    <a:srgbClr val="00B050"/>
                  </a:solidFill>
                </a:rPr>
                <a:t>33% </a:t>
              </a:r>
              <a:r>
                <a:rPr lang="en-GB" sz="2000" dirty="0">
                  <a:solidFill>
                    <a:srgbClr val="00B050"/>
                  </a:solidFill>
                </a:rPr>
                <a:t>growth for full time workers in Health &amp; Social care by 2030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640953" y="1543833"/>
              <a:ext cx="0" cy="179420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34A35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People getting older 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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disabled people living longer 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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new technologies 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=</a:t>
            </a: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increased demand in the sector</a:t>
            </a:r>
          </a:p>
        </p:txBody>
      </p:sp>
      <p:sp>
        <p:nvSpPr>
          <p:cNvPr id="5" name="Oval 4"/>
          <p:cNvSpPr/>
          <p:nvPr/>
        </p:nvSpPr>
        <p:spPr>
          <a:xfrm rot="916369">
            <a:off x="143537" y="2303548"/>
            <a:ext cx="1976155" cy="1537752"/>
          </a:xfrm>
          <a:prstGeom prst="ellipse">
            <a:avLst/>
          </a:prstGeom>
          <a:solidFill>
            <a:srgbClr val="34A35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STEM!</a:t>
            </a:r>
            <a:b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en-GB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Science|Technology|Engineering|Maths</a:t>
            </a: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0464" y="3707967"/>
            <a:ext cx="82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Midwives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Mental Health Workers</a:t>
            </a:r>
            <a:r>
              <a:rPr lang="en-GB" b="1" dirty="0">
                <a:solidFill>
                  <a:srgbClr val="00B050"/>
                </a:solidFill>
              </a:rPr>
              <a:t> | </a:t>
            </a:r>
            <a:r>
              <a:rPr lang="en-GB" dirty="0">
                <a:solidFill>
                  <a:srgbClr val="00B050"/>
                </a:solidFill>
              </a:rPr>
              <a:t>Social Workers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Dental Nurses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Bioscientists</a:t>
            </a:r>
            <a:r>
              <a:rPr lang="en-GB" b="1" dirty="0">
                <a:solidFill>
                  <a:srgbClr val="00B050"/>
                </a:solidFill>
              </a:rPr>
              <a:t> | </a:t>
            </a:r>
            <a:r>
              <a:rPr lang="en-GB" dirty="0">
                <a:solidFill>
                  <a:srgbClr val="00B050"/>
                </a:solidFill>
              </a:rPr>
              <a:t>Paramedics…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4416" y="4692313"/>
            <a:ext cx="780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Genetic engineering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bionic body parts </a:t>
            </a:r>
            <a:r>
              <a:rPr lang="en-GB" b="1" dirty="0">
                <a:solidFill>
                  <a:srgbClr val="00B050"/>
                </a:solidFill>
              </a:rPr>
              <a:t>| </a:t>
            </a:r>
            <a:r>
              <a:rPr lang="en-GB" dirty="0">
                <a:solidFill>
                  <a:srgbClr val="00B050"/>
                </a:solidFill>
              </a:rPr>
              <a:t>Care Bots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Predictive Medicine…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6E40420-7BA2-42FC-A72F-52A14C1F1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9D2B3E61-EEA9-41E6-A2BC-7D87A6138C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07A5BC43-E869-4D91-A9FB-982469BAC72B}"/>
              </a:ext>
            </a:extLst>
          </p:cNvPr>
          <p:cNvSpPr/>
          <p:nvPr/>
        </p:nvSpPr>
        <p:spPr>
          <a:xfrm rot="21173547">
            <a:off x="1706229" y="1609687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4A359"/>
          </a:solidFill>
          <a:ln>
            <a:solidFill>
              <a:srgbClr val="34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8C6D0350-CA8F-4ED9-A0A7-375D72653E9F}"/>
              </a:ext>
            </a:extLst>
          </p:cNvPr>
          <p:cNvSpPr/>
          <p:nvPr/>
        </p:nvSpPr>
        <p:spPr>
          <a:xfrm rot="21173547">
            <a:off x="1660230" y="4578972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4A359"/>
          </a:solidFill>
          <a:ln>
            <a:solidFill>
              <a:srgbClr val="34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FD717E6E-76C2-4D73-A31D-BD58FD1ECCAE}"/>
              </a:ext>
            </a:extLst>
          </p:cNvPr>
          <p:cNvSpPr/>
          <p:nvPr/>
        </p:nvSpPr>
        <p:spPr>
          <a:xfrm rot="21173547">
            <a:off x="1676894" y="3691021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4A359"/>
          </a:solidFill>
          <a:ln>
            <a:solidFill>
              <a:srgbClr val="34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97028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7641"/>
            <a:ext cx="8640000" cy="720000"/>
          </a:xfrm>
          <a:solidFill>
            <a:srgbClr val="15AEAC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ICT, Tech &amp; Digital Creative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867" y="1667792"/>
            <a:ext cx="6971149" cy="1896670"/>
            <a:chOff x="1607030" y="1498152"/>
            <a:chExt cx="6971149" cy="2014460"/>
          </a:xfrm>
        </p:grpSpPr>
        <p:sp>
          <p:nvSpPr>
            <p:cNvPr id="7" name="TextBox 6"/>
            <p:cNvSpPr txBox="1"/>
            <p:nvPr/>
          </p:nvSpPr>
          <p:spPr>
            <a:xfrm>
              <a:off x="1607030" y="1569477"/>
              <a:ext cx="3952608" cy="156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15AEAC"/>
                  </a:solidFill>
                </a:rPr>
                <a:t>Tech is expanding</a:t>
              </a:r>
              <a:r>
                <a:rPr lang="en-GB" sz="2500" dirty="0">
                  <a:solidFill>
                    <a:srgbClr val="15AEAC"/>
                  </a:solidFill>
                </a:rPr>
                <a:t> </a:t>
              </a:r>
              <a:r>
                <a:rPr lang="en-GB" sz="2500" b="1" dirty="0">
                  <a:solidFill>
                    <a:srgbClr val="15AEAC"/>
                  </a:solidFill>
                </a:rPr>
                <a:t>2.6 </a:t>
              </a:r>
              <a:r>
                <a:rPr lang="en-GB" sz="2000" dirty="0">
                  <a:solidFill>
                    <a:srgbClr val="15AEAC"/>
                  </a:solidFill>
                </a:rPr>
                <a:t>times faster than the rest of the UK economy </a:t>
              </a:r>
            </a:p>
            <a:p>
              <a:r>
                <a:rPr lang="en-GB" sz="2500" b="1" i="1" dirty="0">
                  <a:solidFill>
                    <a:srgbClr val="15AEAC"/>
                  </a:solidFill>
                </a:rPr>
                <a:t>Major growth sector </a:t>
              </a:r>
              <a:r>
                <a:rPr lang="en-GB" sz="2000" dirty="0">
                  <a:solidFill>
                    <a:srgbClr val="15AEAC"/>
                  </a:solidFill>
                </a:rPr>
                <a:t>for Suffolk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8423" y="1498152"/>
              <a:ext cx="2999756" cy="142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15AEAC"/>
                  </a:solidFill>
                </a:rPr>
                <a:t>Suffolk is home to </a:t>
              </a:r>
              <a:r>
                <a:rPr lang="en-GB" sz="2500" b="1" i="1" dirty="0">
                  <a:solidFill>
                    <a:srgbClr val="15AEAC"/>
                  </a:solidFill>
                </a:rPr>
                <a:t>1400</a:t>
              </a:r>
              <a:r>
                <a:rPr lang="en-GB" sz="2000" b="1" dirty="0">
                  <a:solidFill>
                    <a:srgbClr val="15AEAC"/>
                  </a:solidFill>
                </a:rPr>
                <a:t> </a:t>
              </a:r>
              <a:r>
                <a:rPr lang="en-GB" sz="2000" dirty="0">
                  <a:solidFill>
                    <a:srgbClr val="15AEAC"/>
                  </a:solidFill>
                </a:rPr>
                <a:t>ICT companies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5469535" y="1498152"/>
              <a:ext cx="17541" cy="2014460"/>
            </a:xfrm>
            <a:prstGeom prst="line">
              <a:avLst/>
            </a:prstGeom>
            <a:ln w="38100">
              <a:solidFill>
                <a:srgbClr val="15AEA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15AE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Computing | Wireless technologies | Cyber Security |Space | Data organisation |Social Media | Games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8777" y="3877349"/>
            <a:ext cx="873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5AEAC"/>
                </a:solidFill>
              </a:rPr>
              <a:t>Big data analysts </a:t>
            </a:r>
            <a:r>
              <a:rPr lang="en-GB" b="1" dirty="0">
                <a:solidFill>
                  <a:srgbClr val="15AEAC"/>
                </a:solidFill>
              </a:rPr>
              <a:t>| </a:t>
            </a:r>
            <a:r>
              <a:rPr lang="en-GB" dirty="0">
                <a:solidFill>
                  <a:srgbClr val="15AEAC"/>
                </a:solidFill>
              </a:rPr>
              <a:t>Software programmers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Special effects designers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Games designer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Photonics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Cloud Computing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8777" y="4905295"/>
            <a:ext cx="718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5AEAC"/>
                </a:solidFill>
              </a:rPr>
              <a:t>Satellites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Sensors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Climate research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Space exploration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F856371-9474-4E7B-861C-0112F55E4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BB94703D-D923-4EB1-BBB4-17EA6C0F49A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3A68B69A-878D-4954-9E07-32F5107F3F1E}"/>
              </a:ext>
            </a:extLst>
          </p:cNvPr>
          <p:cNvSpPr/>
          <p:nvPr/>
        </p:nvSpPr>
        <p:spPr>
          <a:xfrm rot="21173547">
            <a:off x="1701857" y="1795514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5AEAC"/>
          </a:solidFill>
          <a:ln>
            <a:solidFill>
              <a:srgbClr val="15A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36FB18DC-ED4F-4281-96BE-D8716362711B}"/>
              </a:ext>
            </a:extLst>
          </p:cNvPr>
          <p:cNvSpPr/>
          <p:nvPr/>
        </p:nvSpPr>
        <p:spPr>
          <a:xfrm rot="21173547">
            <a:off x="1684349" y="4746000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5AEAC"/>
          </a:solidFill>
          <a:ln>
            <a:solidFill>
              <a:srgbClr val="15A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34750205-B956-429C-A88B-084769086880}"/>
              </a:ext>
            </a:extLst>
          </p:cNvPr>
          <p:cNvSpPr/>
          <p:nvPr/>
        </p:nvSpPr>
        <p:spPr>
          <a:xfrm rot="21173547">
            <a:off x="1701013" y="3858049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5AEAC"/>
          </a:solidFill>
          <a:ln>
            <a:solidFill>
              <a:srgbClr val="15A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597137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1">
      <a:dk1>
        <a:srgbClr val="379AE8"/>
      </a:dk1>
      <a:lt1>
        <a:srgbClr val="379AE8"/>
      </a:lt1>
      <a:dk2>
        <a:srgbClr val="379AE8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2162</Words>
  <Application>Microsoft Office PowerPoint</Application>
  <PresentationFormat>Widescreen</PresentationFormat>
  <Paragraphs>303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Corbel</vt:lpstr>
      <vt:lpstr>Oxygen</vt:lpstr>
      <vt:lpstr>Oxygen-Bold</vt:lpstr>
      <vt:lpstr>Segoe Print</vt:lpstr>
      <vt:lpstr>Trebuchet MS</vt:lpstr>
      <vt:lpstr>Parallax</vt:lpstr>
      <vt:lpstr>Work &amp; Skills in Suffolk</vt:lpstr>
      <vt:lpstr>The world of work - the future is now!</vt:lpstr>
      <vt:lpstr>How will we be working?</vt:lpstr>
      <vt:lpstr>Major employment and growth areas</vt:lpstr>
      <vt:lpstr>Construction &amp; Maintenance </vt:lpstr>
      <vt:lpstr>Energy (including Renewables)</vt:lpstr>
      <vt:lpstr>Financial Services</vt:lpstr>
      <vt:lpstr>Health &amp; Social Care</vt:lpstr>
      <vt:lpstr>ICT, Tech &amp; Digital Creative</vt:lpstr>
      <vt:lpstr>Creative Industries</vt:lpstr>
      <vt:lpstr>Manufacturing and Engineering</vt:lpstr>
      <vt:lpstr>Agricultural, Food &amp; Drink</vt:lpstr>
      <vt:lpstr>Sales &amp; Retail</vt:lpstr>
      <vt:lpstr>Travel &amp; Tourism</vt:lpstr>
      <vt:lpstr>Bio Tech</vt:lpstr>
      <vt:lpstr>Ports &amp; Logistics</vt:lpstr>
      <vt:lpstr>Skills, Skills, Skills…</vt:lpstr>
      <vt:lpstr>What are Employers looking for?</vt:lpstr>
      <vt:lpstr>Pathways into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Work &amp; Skills</dc:title>
  <dc:creator>Zoe Leeper</dc:creator>
  <cp:lastModifiedBy>Zoe Leeper</cp:lastModifiedBy>
  <cp:revision>127</cp:revision>
  <dcterms:created xsi:type="dcterms:W3CDTF">2019-08-28T14:48:58Z</dcterms:created>
  <dcterms:modified xsi:type="dcterms:W3CDTF">2019-12-09T16:50:59Z</dcterms:modified>
</cp:coreProperties>
</file>